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8" r:id="rId3"/>
    <p:sldId id="258" r:id="rId4"/>
    <p:sldId id="259" r:id="rId5"/>
    <p:sldId id="265" r:id="rId6"/>
    <p:sldId id="275" r:id="rId7"/>
    <p:sldId id="276" r:id="rId8"/>
    <p:sldId id="277" r:id="rId9"/>
    <p:sldId id="274" r:id="rId10"/>
    <p:sldId id="264" r:id="rId11"/>
    <p:sldId id="269" r:id="rId12"/>
    <p:sldId id="273" r:id="rId13"/>
    <p:sldId id="270" r:id="rId14"/>
    <p:sldId id="271" r:id="rId15"/>
    <p:sldId id="272" r:id="rId16"/>
    <p:sldId id="266" r:id="rId17"/>
    <p:sldId id="267"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7" autoAdjust="0"/>
    <p:restoredTop sz="94660"/>
  </p:normalViewPr>
  <p:slideViewPr>
    <p:cSldViewPr snapToGrid="0">
      <p:cViewPr varScale="1">
        <p:scale>
          <a:sx n="71" d="100"/>
          <a:sy n="71" d="100"/>
        </p:scale>
        <p:origin x="67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7488894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2878992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37788792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522591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21904628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39701701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34805561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5688639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1058911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1445799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4087408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959516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828192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3"/>
          <p:cNvSpPr>
            <a:spLocks noGrp="1"/>
          </p:cNvSpPr>
          <p:nvPr>
            <p:ph type="ftr" sz="quarter" idx="11"/>
          </p:nvPr>
        </p:nvSpPr>
        <p:spPr/>
        <p:txBody>
          <a:bodyPr/>
          <a:lstStyle/>
          <a:p>
            <a:endParaRPr lang="en-IN" dirty="0"/>
          </a:p>
        </p:txBody>
      </p:sp>
      <p:sp>
        <p:nvSpPr>
          <p:cNvPr id="6" name="Slide Number Placeholder 4"/>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44229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2"/>
          <p:cNvSpPr>
            <a:spLocks noGrp="1"/>
          </p:cNvSpPr>
          <p:nvPr>
            <p:ph type="ftr" sz="quarter" idx="11"/>
          </p:nvPr>
        </p:nvSpPr>
        <p:spPr/>
        <p:txBody>
          <a:bodyPr/>
          <a:lstStyle/>
          <a:p>
            <a:endParaRPr lang="en-IN" dirty="0"/>
          </a:p>
        </p:txBody>
      </p:sp>
      <p:sp>
        <p:nvSpPr>
          <p:cNvPr id="6" name="Slide Number Placeholder 3"/>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8255180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5" name="Footer Placeholder 5"/>
          <p:cNvSpPr>
            <a:spLocks noGrp="1"/>
          </p:cNvSpPr>
          <p:nvPr>
            <p:ph type="ftr" sz="quarter" idx="11"/>
          </p:nvPr>
        </p:nvSpPr>
        <p:spPr/>
        <p:txBody>
          <a:bodyPr/>
          <a:lstStyle/>
          <a:p>
            <a:endParaRPr lang="en-IN" dirty="0"/>
          </a:p>
        </p:txBody>
      </p:sp>
      <p:sp>
        <p:nvSpPr>
          <p:cNvPr id="6" name="Slide Number Placeholder 6"/>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2613542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E63FA5-8540-435D-A909-FCE20EB13D34}" type="datetimeFigureOut">
              <a:rPr lang="en-IN" smtClean="0"/>
              <a:t>18-01-2023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E6BF47C0-7A58-4067-9F61-3595E8F54C11}" type="slidenum">
              <a:rPr lang="en-IN" smtClean="0"/>
              <a:t>‹#›</a:t>
            </a:fld>
            <a:endParaRPr lang="en-IN" dirty="0"/>
          </a:p>
        </p:txBody>
      </p:sp>
    </p:spTree>
    <p:extLst>
      <p:ext uri="{BB962C8B-B14F-4D97-AF65-F5344CB8AC3E}">
        <p14:creationId xmlns:p14="http://schemas.microsoft.com/office/powerpoint/2010/main" val="38440635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6.png"/><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alphaModFix amt="31000"/>
            <a:lum/>
          </a:blip>
          <a:srcRect/>
          <a:stretch>
            <a:fillRect t="-9000" b="-9000"/>
          </a:stretch>
        </a:blip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4E63FA5-8540-435D-A909-FCE20EB13D34}" type="datetimeFigureOut">
              <a:rPr lang="en-IN" smtClean="0"/>
              <a:t>18-01-2023</a:t>
            </a:fld>
            <a:endParaRPr lang="en-IN"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6BF47C0-7A58-4067-9F61-3595E8F54C11}" type="slidenum">
              <a:rPr lang="en-IN" smtClean="0"/>
              <a:t>‹#›</a:t>
            </a:fld>
            <a:endParaRPr lang="en-IN" dirty="0"/>
          </a:p>
        </p:txBody>
      </p:sp>
    </p:spTree>
    <p:extLst>
      <p:ext uri="{BB962C8B-B14F-4D97-AF65-F5344CB8AC3E}">
        <p14:creationId xmlns:p14="http://schemas.microsoft.com/office/powerpoint/2010/main" val="418354203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39D2FB-20AD-426C-8337-604D00F827C6}"/>
              </a:ext>
            </a:extLst>
          </p:cNvPr>
          <p:cNvSpPr txBox="1"/>
          <p:nvPr/>
        </p:nvSpPr>
        <p:spPr>
          <a:xfrm>
            <a:off x="2191461" y="1595801"/>
            <a:ext cx="8104909" cy="2585323"/>
          </a:xfrm>
          <a:prstGeom prst="rect">
            <a:avLst/>
          </a:prstGeom>
          <a:noFill/>
        </p:spPr>
        <p:txBody>
          <a:bodyPr wrap="square" rtlCol="0">
            <a:spAutoFit/>
          </a:bodyPr>
          <a:lstStyle/>
          <a:p>
            <a:pPr algn="ctr"/>
            <a:r>
              <a:rPr lang="en-US" sz="3200" b="1" dirty="0">
                <a:solidFill>
                  <a:schemeClr val="bg1">
                    <a:lumMod val="95000"/>
                    <a:lumOff val="5000"/>
                  </a:schemeClr>
                </a:solidFill>
              </a:rPr>
              <a:t>PROJECT – Automatic Vehicle Number Plate Detection and Recognition (ANPR)</a:t>
            </a:r>
            <a:endParaRPr lang="en-US" sz="3600" b="1" dirty="0">
              <a:solidFill>
                <a:schemeClr val="bg1">
                  <a:lumMod val="95000"/>
                  <a:lumOff val="5000"/>
                </a:schemeClr>
              </a:solidFill>
            </a:endParaRPr>
          </a:p>
          <a:p>
            <a:pPr algn="ctr"/>
            <a:endParaRPr lang="en-US" sz="4000" b="1" dirty="0"/>
          </a:p>
          <a:p>
            <a:pPr algn="ctr"/>
            <a:r>
              <a:rPr lang="en-US" sz="4000" b="1" dirty="0"/>
              <a:t> </a:t>
            </a:r>
          </a:p>
          <a:p>
            <a:pPr algn="ctr"/>
            <a:endParaRPr lang="en-IN" dirty="0"/>
          </a:p>
        </p:txBody>
      </p:sp>
      <p:sp>
        <p:nvSpPr>
          <p:cNvPr id="3" name="TextBox 2">
            <a:extLst>
              <a:ext uri="{FF2B5EF4-FFF2-40B4-BE49-F238E27FC236}">
                <a16:creationId xmlns:a16="http://schemas.microsoft.com/office/drawing/2014/main" id="{098C0A93-D9BA-47A3-9F68-6BEDA46903E4}"/>
              </a:ext>
            </a:extLst>
          </p:cNvPr>
          <p:cNvSpPr txBox="1"/>
          <p:nvPr/>
        </p:nvSpPr>
        <p:spPr>
          <a:xfrm>
            <a:off x="6649472" y="3719459"/>
            <a:ext cx="4996070" cy="923330"/>
          </a:xfrm>
          <a:prstGeom prst="rect">
            <a:avLst/>
          </a:prstGeom>
          <a:noFill/>
        </p:spPr>
        <p:txBody>
          <a:bodyPr wrap="square" rtlCol="0">
            <a:spAutoFit/>
          </a:bodyPr>
          <a:lstStyle/>
          <a:p>
            <a:pPr algn="ctr"/>
            <a:r>
              <a:rPr lang="en-US" sz="1800" b="1" dirty="0">
                <a:solidFill>
                  <a:schemeClr val="bg1">
                    <a:lumMod val="95000"/>
                    <a:lumOff val="5000"/>
                  </a:schemeClr>
                </a:solidFill>
              </a:rPr>
              <a:t>PREPARED BY - YATRIK SHAH</a:t>
            </a:r>
          </a:p>
          <a:p>
            <a:pPr algn="ctr"/>
            <a:endParaRPr lang="en-US" sz="1800" b="1" dirty="0"/>
          </a:p>
          <a:p>
            <a:endParaRPr lang="en-IN" dirty="0"/>
          </a:p>
        </p:txBody>
      </p:sp>
    </p:spTree>
    <p:extLst>
      <p:ext uri="{BB962C8B-B14F-4D97-AF65-F5344CB8AC3E}">
        <p14:creationId xmlns:p14="http://schemas.microsoft.com/office/powerpoint/2010/main" val="28803770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28"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60C4A7D-CC1D-4310-9DD6-9EBA1A5D71D5}"/>
              </a:ext>
            </a:extLst>
          </p:cNvPr>
          <p:cNvSpPr>
            <a:spLocks noGrp="1"/>
          </p:cNvSpPr>
          <p:nvPr>
            <p:ph type="ctrTitle"/>
          </p:nvPr>
        </p:nvSpPr>
        <p:spPr>
          <a:xfrm>
            <a:off x="806195" y="804672"/>
            <a:ext cx="3521359" cy="5248656"/>
          </a:xfrm>
        </p:spPr>
        <p:txBody>
          <a:bodyPr vert="horz" lIns="91440" tIns="45720" rIns="91440" bIns="45720" rtlCol="0" anchor="ctr">
            <a:normAutofit/>
          </a:bodyPr>
          <a:lstStyle/>
          <a:p>
            <a:pPr algn="ctr"/>
            <a:r>
              <a:rPr lang="en-US" sz="3600" b="0" i="0" kern="1200" dirty="0">
                <a:solidFill>
                  <a:schemeClr val="tx2"/>
                </a:solidFill>
                <a:latin typeface="+mj-lt"/>
                <a:ea typeface="+mj-ea"/>
                <a:cs typeface="+mj-cs"/>
              </a:rPr>
              <a:t>REAL-LIFE APPLICATIONS</a:t>
            </a:r>
          </a:p>
        </p:txBody>
      </p:sp>
      <p:sp>
        <p:nvSpPr>
          <p:cNvPr id="3" name="Subtitle 2">
            <a:extLst>
              <a:ext uri="{FF2B5EF4-FFF2-40B4-BE49-F238E27FC236}">
                <a16:creationId xmlns:a16="http://schemas.microsoft.com/office/drawing/2014/main" id="{46BB004A-6871-439A-BDCB-4699F0357BD3}"/>
              </a:ext>
            </a:extLst>
          </p:cNvPr>
          <p:cNvSpPr>
            <a:spLocks noGrp="1"/>
          </p:cNvSpPr>
          <p:nvPr>
            <p:ph type="subTitle" idx="1"/>
          </p:nvPr>
        </p:nvSpPr>
        <p:spPr>
          <a:xfrm>
            <a:off x="4975861" y="804671"/>
            <a:ext cx="6399930" cy="5248657"/>
          </a:xfrm>
        </p:spPr>
        <p:txBody>
          <a:bodyPr vert="horz" lIns="91440" tIns="45720" rIns="91440" bIns="45720" rtlCol="0" anchor="ctr">
            <a:normAutofit/>
          </a:bodyPr>
          <a:lstStyle/>
          <a:p>
            <a:pPr>
              <a:buFont typeface="Wingdings 3" charset="2"/>
              <a:buChar char=""/>
            </a:pPr>
            <a:r>
              <a:rPr lang="en-US" dirty="0">
                <a:solidFill>
                  <a:schemeClr val="tx1"/>
                </a:solidFill>
              </a:rPr>
              <a:t> at toll plazas.</a:t>
            </a:r>
          </a:p>
          <a:p>
            <a:pPr>
              <a:buFont typeface="Wingdings 3" charset="2"/>
              <a:buChar char=""/>
            </a:pPr>
            <a:endParaRPr lang="en-US" dirty="0">
              <a:solidFill>
                <a:schemeClr val="tx1"/>
              </a:solidFill>
            </a:endParaRPr>
          </a:p>
          <a:p>
            <a:pPr>
              <a:buFont typeface="Wingdings 3" charset="2"/>
              <a:buChar char=""/>
            </a:pPr>
            <a:r>
              <a:rPr lang="en-US" dirty="0">
                <a:solidFill>
                  <a:schemeClr val="tx1"/>
                </a:solidFill>
              </a:rPr>
              <a:t> Tracking Stolen Vehicles</a:t>
            </a:r>
          </a:p>
          <a:p>
            <a:pPr>
              <a:buFont typeface="Wingdings 3" charset="2"/>
              <a:buChar char=""/>
            </a:pPr>
            <a:endParaRPr lang="en-US" dirty="0">
              <a:solidFill>
                <a:schemeClr val="tx1"/>
              </a:solidFill>
            </a:endParaRPr>
          </a:p>
          <a:p>
            <a:pPr>
              <a:buFont typeface="Wingdings 3" charset="2"/>
              <a:buChar char=""/>
            </a:pPr>
            <a:r>
              <a:rPr lang="en-US" dirty="0">
                <a:solidFill>
                  <a:schemeClr val="tx1"/>
                </a:solidFill>
              </a:rPr>
              <a:t> Road safety and security systems.</a:t>
            </a:r>
          </a:p>
          <a:p>
            <a:pPr>
              <a:buFont typeface="Wingdings 3" charset="2"/>
              <a:buChar char=""/>
            </a:pPr>
            <a:endParaRPr lang="en-US" dirty="0">
              <a:solidFill>
                <a:schemeClr val="tx1"/>
              </a:solidFill>
            </a:endParaRPr>
          </a:p>
          <a:p>
            <a:pPr>
              <a:buFont typeface="Wingdings 3" charset="2"/>
              <a:buChar char=""/>
            </a:pPr>
            <a:r>
              <a:rPr lang="en-US" dirty="0">
                <a:solidFill>
                  <a:schemeClr val="tx1"/>
                </a:solidFill>
              </a:rPr>
              <a:t> Traffic management</a:t>
            </a:r>
          </a:p>
          <a:p>
            <a:pPr>
              <a:buFont typeface="Wingdings 3" charset="2"/>
              <a:buChar char=""/>
            </a:pPr>
            <a:endParaRPr lang="en-US" dirty="0">
              <a:solidFill>
                <a:schemeClr val="tx1"/>
              </a:solidFill>
            </a:endParaRPr>
          </a:p>
        </p:txBody>
      </p:sp>
    </p:spTree>
    <p:extLst>
      <p:ext uri="{BB962C8B-B14F-4D97-AF65-F5344CB8AC3E}">
        <p14:creationId xmlns:p14="http://schemas.microsoft.com/office/powerpoint/2010/main" val="3693094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4309F268-A45B-4517-B03F-2774BAEFF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F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9D71B14-7808-43E1-BE42-8C6201370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05A3225-D2CB-ACAB-8038-CA1351DE0000}"/>
              </a:ext>
            </a:extLst>
          </p:cNvPr>
          <p:cNvPicPr>
            <a:picLocks noChangeAspect="1"/>
          </p:cNvPicPr>
          <p:nvPr/>
        </p:nvPicPr>
        <p:blipFill>
          <a:blip r:embed="rId6"/>
          <a:stretch>
            <a:fillRect/>
          </a:stretch>
        </p:blipFill>
        <p:spPr>
          <a:xfrm>
            <a:off x="762352" y="682172"/>
            <a:ext cx="10742450" cy="5532362"/>
          </a:xfrm>
          <a:prstGeom prst="rect">
            <a:avLst/>
          </a:prstGeom>
        </p:spPr>
      </p:pic>
      <p:sp>
        <p:nvSpPr>
          <p:cNvPr id="6" name="TextBox 5">
            <a:extLst>
              <a:ext uri="{FF2B5EF4-FFF2-40B4-BE49-F238E27FC236}">
                <a16:creationId xmlns:a16="http://schemas.microsoft.com/office/drawing/2014/main" id="{FDA13B71-3B58-8B96-1121-E1DD3DFDDC0D}"/>
              </a:ext>
            </a:extLst>
          </p:cNvPr>
          <p:cNvSpPr txBox="1"/>
          <p:nvPr/>
        </p:nvSpPr>
        <p:spPr>
          <a:xfrm>
            <a:off x="3143452" y="97396"/>
            <a:ext cx="4663086" cy="584775"/>
          </a:xfrm>
          <a:prstGeom prst="rect">
            <a:avLst/>
          </a:prstGeom>
          <a:noFill/>
        </p:spPr>
        <p:txBody>
          <a:bodyPr wrap="square" rtlCol="0">
            <a:spAutoFit/>
          </a:bodyPr>
          <a:lstStyle/>
          <a:p>
            <a:pPr algn="ctr"/>
            <a:r>
              <a:rPr lang="en-US" sz="3200" b="1" dirty="0">
                <a:solidFill>
                  <a:schemeClr val="bg1"/>
                </a:solidFill>
                <a:highlight>
                  <a:srgbClr val="C0C0C0"/>
                </a:highlight>
              </a:rPr>
              <a:t>Glimpse OF API</a:t>
            </a:r>
            <a:endParaRPr lang="en-IN" sz="3200" b="1" dirty="0">
              <a:solidFill>
                <a:schemeClr val="bg1"/>
              </a:solidFill>
              <a:highlight>
                <a:srgbClr val="C0C0C0"/>
              </a:highlight>
            </a:endParaRPr>
          </a:p>
        </p:txBody>
      </p:sp>
    </p:spTree>
    <p:extLst>
      <p:ext uri="{BB962C8B-B14F-4D97-AF65-F5344CB8AC3E}">
        <p14:creationId xmlns:p14="http://schemas.microsoft.com/office/powerpoint/2010/main" val="3570849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8A77E6B-9D26-B69C-C5F9-F94720FF09DE}"/>
              </a:ext>
            </a:extLst>
          </p:cNvPr>
          <p:cNvPicPr>
            <a:picLocks noChangeAspect="1"/>
          </p:cNvPicPr>
          <p:nvPr/>
        </p:nvPicPr>
        <p:blipFill>
          <a:blip r:embed="rId2"/>
          <a:stretch>
            <a:fillRect/>
          </a:stretch>
        </p:blipFill>
        <p:spPr>
          <a:xfrm>
            <a:off x="1426341" y="149136"/>
            <a:ext cx="8624493" cy="3408223"/>
          </a:xfrm>
          <a:prstGeom prst="rect">
            <a:avLst/>
          </a:prstGeom>
        </p:spPr>
      </p:pic>
      <p:pic>
        <p:nvPicPr>
          <p:cNvPr id="5" name="Content Placeholder 4" descr="Chart&#10;&#10;Description automatically generated">
            <a:extLst>
              <a:ext uri="{FF2B5EF4-FFF2-40B4-BE49-F238E27FC236}">
                <a16:creationId xmlns:a16="http://schemas.microsoft.com/office/drawing/2014/main" id="{B6F92046-1B46-FD4B-5985-49AF14ED44CC}"/>
              </a:ext>
            </a:extLst>
          </p:cNvPr>
          <p:cNvPicPr>
            <a:picLocks noGrp="1" noChangeAspect="1"/>
          </p:cNvPicPr>
          <p:nvPr>
            <p:ph idx="1"/>
          </p:nvPr>
        </p:nvPicPr>
        <p:blipFill>
          <a:blip r:embed="rId3"/>
          <a:stretch>
            <a:fillRect/>
          </a:stretch>
        </p:blipFill>
        <p:spPr>
          <a:xfrm>
            <a:off x="1426341" y="3557359"/>
            <a:ext cx="8624492" cy="3162564"/>
          </a:xfrm>
          <a:prstGeom prst="rect">
            <a:avLst/>
          </a:prstGeom>
        </p:spPr>
      </p:pic>
      <p:sp>
        <p:nvSpPr>
          <p:cNvPr id="2" name="TextBox 1">
            <a:extLst>
              <a:ext uri="{FF2B5EF4-FFF2-40B4-BE49-F238E27FC236}">
                <a16:creationId xmlns:a16="http://schemas.microsoft.com/office/drawing/2014/main" id="{392DBC82-4AF4-0F2D-97B4-A0889C478D75}"/>
              </a:ext>
            </a:extLst>
          </p:cNvPr>
          <p:cNvSpPr txBox="1"/>
          <p:nvPr/>
        </p:nvSpPr>
        <p:spPr>
          <a:xfrm>
            <a:off x="3886200" y="3429000"/>
            <a:ext cx="4074459" cy="369332"/>
          </a:xfrm>
          <a:prstGeom prst="rect">
            <a:avLst/>
          </a:prstGeom>
          <a:noFill/>
        </p:spPr>
        <p:txBody>
          <a:bodyPr wrap="square" rtlCol="0">
            <a:spAutoFit/>
          </a:bodyPr>
          <a:lstStyle/>
          <a:p>
            <a:pPr algn="ctr"/>
            <a:r>
              <a:rPr lang="en-US" dirty="0"/>
              <a:t>Epochs</a:t>
            </a:r>
            <a:endParaRPr lang="en-IN" dirty="0"/>
          </a:p>
        </p:txBody>
      </p:sp>
      <p:sp>
        <p:nvSpPr>
          <p:cNvPr id="3" name="TextBox 2">
            <a:extLst>
              <a:ext uri="{FF2B5EF4-FFF2-40B4-BE49-F238E27FC236}">
                <a16:creationId xmlns:a16="http://schemas.microsoft.com/office/drawing/2014/main" id="{19196927-2F56-F460-ED25-710AD890CB0B}"/>
              </a:ext>
            </a:extLst>
          </p:cNvPr>
          <p:cNvSpPr txBox="1"/>
          <p:nvPr/>
        </p:nvSpPr>
        <p:spPr>
          <a:xfrm>
            <a:off x="1426340" y="632012"/>
            <a:ext cx="321778" cy="2308324"/>
          </a:xfrm>
          <a:prstGeom prst="rect">
            <a:avLst/>
          </a:prstGeom>
          <a:noFill/>
        </p:spPr>
        <p:txBody>
          <a:bodyPr wrap="square" rtlCol="0">
            <a:spAutoFit/>
          </a:bodyPr>
          <a:lstStyle/>
          <a:p>
            <a:r>
              <a:rPr lang="en-US" dirty="0"/>
              <a:t>Accuracy</a:t>
            </a:r>
            <a:endParaRPr lang="en-IN" dirty="0"/>
          </a:p>
        </p:txBody>
      </p:sp>
      <p:sp>
        <p:nvSpPr>
          <p:cNvPr id="6" name="TextBox 5">
            <a:extLst>
              <a:ext uri="{FF2B5EF4-FFF2-40B4-BE49-F238E27FC236}">
                <a16:creationId xmlns:a16="http://schemas.microsoft.com/office/drawing/2014/main" id="{333DB6E3-2B94-A027-4BDA-FAF5245A7532}"/>
              </a:ext>
            </a:extLst>
          </p:cNvPr>
          <p:cNvSpPr txBox="1"/>
          <p:nvPr/>
        </p:nvSpPr>
        <p:spPr>
          <a:xfrm>
            <a:off x="3576918" y="6348559"/>
            <a:ext cx="4222376" cy="369332"/>
          </a:xfrm>
          <a:prstGeom prst="rect">
            <a:avLst/>
          </a:prstGeom>
          <a:noFill/>
        </p:spPr>
        <p:txBody>
          <a:bodyPr wrap="square" rtlCol="0">
            <a:spAutoFit/>
          </a:bodyPr>
          <a:lstStyle/>
          <a:p>
            <a:pPr algn="ctr"/>
            <a:r>
              <a:rPr lang="en-US" dirty="0"/>
              <a:t>Epochs</a:t>
            </a:r>
            <a:endParaRPr lang="en-IN" dirty="0"/>
          </a:p>
        </p:txBody>
      </p:sp>
      <p:sp>
        <p:nvSpPr>
          <p:cNvPr id="7" name="TextBox 6">
            <a:extLst>
              <a:ext uri="{FF2B5EF4-FFF2-40B4-BE49-F238E27FC236}">
                <a16:creationId xmlns:a16="http://schemas.microsoft.com/office/drawing/2014/main" id="{B0C58352-186F-3EA1-A1D7-9D147D51B57B}"/>
              </a:ext>
            </a:extLst>
          </p:cNvPr>
          <p:cNvSpPr txBox="1"/>
          <p:nvPr/>
        </p:nvSpPr>
        <p:spPr>
          <a:xfrm>
            <a:off x="1426340" y="4040235"/>
            <a:ext cx="321778" cy="1200329"/>
          </a:xfrm>
          <a:prstGeom prst="rect">
            <a:avLst/>
          </a:prstGeom>
          <a:noFill/>
        </p:spPr>
        <p:txBody>
          <a:bodyPr wrap="square" rtlCol="0">
            <a:spAutoFit/>
          </a:bodyPr>
          <a:lstStyle/>
          <a:p>
            <a:r>
              <a:rPr lang="en-US" dirty="0"/>
              <a:t>Loss</a:t>
            </a:r>
            <a:endParaRPr lang="en-IN" dirty="0"/>
          </a:p>
        </p:txBody>
      </p:sp>
    </p:spTree>
    <p:extLst>
      <p:ext uri="{BB962C8B-B14F-4D97-AF65-F5344CB8AC3E}">
        <p14:creationId xmlns:p14="http://schemas.microsoft.com/office/powerpoint/2010/main" val="80244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DA9195-0729-B176-5898-FC4CC3BB0F50}"/>
              </a:ext>
            </a:extLst>
          </p:cNvPr>
          <p:cNvSpPr txBox="1"/>
          <p:nvPr/>
        </p:nvSpPr>
        <p:spPr>
          <a:xfrm>
            <a:off x="2685143" y="275771"/>
            <a:ext cx="6052457" cy="1077218"/>
          </a:xfrm>
          <a:prstGeom prst="rect">
            <a:avLst/>
          </a:prstGeom>
          <a:noFill/>
        </p:spPr>
        <p:txBody>
          <a:bodyPr wrap="square" rtlCol="0">
            <a:spAutoFit/>
          </a:bodyPr>
          <a:lstStyle/>
          <a:p>
            <a:pPr algn="ctr"/>
            <a:r>
              <a:rPr lang="en-US" sz="3200" b="1" dirty="0">
                <a:solidFill>
                  <a:schemeClr val="bg1"/>
                </a:solidFill>
              </a:rPr>
              <a:t>Performance of Detection Model on Test Images</a:t>
            </a:r>
            <a:endParaRPr lang="en-IN" sz="3200" b="1" dirty="0">
              <a:solidFill>
                <a:schemeClr val="bg1"/>
              </a:solidFill>
            </a:endParaRPr>
          </a:p>
        </p:txBody>
      </p:sp>
      <p:pic>
        <p:nvPicPr>
          <p:cNvPr id="7" name="Content Placeholder 6">
            <a:extLst>
              <a:ext uri="{FF2B5EF4-FFF2-40B4-BE49-F238E27FC236}">
                <a16:creationId xmlns:a16="http://schemas.microsoft.com/office/drawing/2014/main" id="{5DEBF2EA-99B8-94A5-315F-25D8845A3272}"/>
              </a:ext>
            </a:extLst>
          </p:cNvPr>
          <p:cNvPicPr>
            <a:picLocks noGrp="1" noChangeAspect="1"/>
          </p:cNvPicPr>
          <p:nvPr>
            <p:ph idx="1"/>
          </p:nvPr>
        </p:nvPicPr>
        <p:blipFill>
          <a:blip r:embed="rId2"/>
          <a:stretch>
            <a:fillRect/>
          </a:stretch>
        </p:blipFill>
        <p:spPr>
          <a:xfrm>
            <a:off x="213473" y="1758063"/>
            <a:ext cx="2839248" cy="2485325"/>
          </a:xfrm>
        </p:spPr>
      </p:pic>
      <p:pic>
        <p:nvPicPr>
          <p:cNvPr id="9" name="Picture 8">
            <a:extLst>
              <a:ext uri="{FF2B5EF4-FFF2-40B4-BE49-F238E27FC236}">
                <a16:creationId xmlns:a16="http://schemas.microsoft.com/office/drawing/2014/main" id="{B3FBCA73-3D1A-B7B6-ED18-A427B6E8E3D9}"/>
              </a:ext>
            </a:extLst>
          </p:cNvPr>
          <p:cNvPicPr>
            <a:picLocks noChangeAspect="1"/>
          </p:cNvPicPr>
          <p:nvPr/>
        </p:nvPicPr>
        <p:blipFill>
          <a:blip r:embed="rId3"/>
          <a:stretch>
            <a:fillRect/>
          </a:stretch>
        </p:blipFill>
        <p:spPr>
          <a:xfrm>
            <a:off x="3256752" y="1758063"/>
            <a:ext cx="2847113" cy="2485325"/>
          </a:xfrm>
          <a:prstGeom prst="rect">
            <a:avLst/>
          </a:prstGeom>
        </p:spPr>
      </p:pic>
      <p:pic>
        <p:nvPicPr>
          <p:cNvPr id="11" name="Picture 10">
            <a:extLst>
              <a:ext uri="{FF2B5EF4-FFF2-40B4-BE49-F238E27FC236}">
                <a16:creationId xmlns:a16="http://schemas.microsoft.com/office/drawing/2014/main" id="{09FBF2AA-D6C2-EDB2-C52D-6F51F4424202}"/>
              </a:ext>
            </a:extLst>
          </p:cNvPr>
          <p:cNvPicPr>
            <a:picLocks noChangeAspect="1"/>
          </p:cNvPicPr>
          <p:nvPr/>
        </p:nvPicPr>
        <p:blipFill>
          <a:blip r:embed="rId4"/>
          <a:stretch>
            <a:fillRect/>
          </a:stretch>
        </p:blipFill>
        <p:spPr>
          <a:xfrm>
            <a:off x="6307897" y="1758063"/>
            <a:ext cx="2847114" cy="2500097"/>
          </a:xfrm>
          <a:prstGeom prst="rect">
            <a:avLst/>
          </a:prstGeom>
        </p:spPr>
      </p:pic>
      <p:pic>
        <p:nvPicPr>
          <p:cNvPr id="13" name="Picture 12">
            <a:extLst>
              <a:ext uri="{FF2B5EF4-FFF2-40B4-BE49-F238E27FC236}">
                <a16:creationId xmlns:a16="http://schemas.microsoft.com/office/drawing/2014/main" id="{277AF81F-4382-738C-E24E-451EFFBA6B32}"/>
              </a:ext>
            </a:extLst>
          </p:cNvPr>
          <p:cNvPicPr>
            <a:picLocks noChangeAspect="1"/>
          </p:cNvPicPr>
          <p:nvPr/>
        </p:nvPicPr>
        <p:blipFill>
          <a:blip r:embed="rId5"/>
          <a:stretch>
            <a:fillRect/>
          </a:stretch>
        </p:blipFill>
        <p:spPr>
          <a:xfrm>
            <a:off x="9300514" y="1758062"/>
            <a:ext cx="2891486" cy="2500097"/>
          </a:xfrm>
          <a:prstGeom prst="rect">
            <a:avLst/>
          </a:prstGeom>
        </p:spPr>
      </p:pic>
      <p:pic>
        <p:nvPicPr>
          <p:cNvPr id="15" name="Picture 14">
            <a:extLst>
              <a:ext uri="{FF2B5EF4-FFF2-40B4-BE49-F238E27FC236}">
                <a16:creationId xmlns:a16="http://schemas.microsoft.com/office/drawing/2014/main" id="{835A63B7-26A4-F5BB-24B7-57A86EFB3B41}"/>
              </a:ext>
            </a:extLst>
          </p:cNvPr>
          <p:cNvPicPr>
            <a:picLocks noChangeAspect="1"/>
          </p:cNvPicPr>
          <p:nvPr/>
        </p:nvPicPr>
        <p:blipFill>
          <a:blip r:embed="rId6"/>
          <a:stretch>
            <a:fillRect/>
          </a:stretch>
        </p:blipFill>
        <p:spPr>
          <a:xfrm>
            <a:off x="213473" y="4284380"/>
            <a:ext cx="2839248" cy="2455989"/>
          </a:xfrm>
          <a:prstGeom prst="rect">
            <a:avLst/>
          </a:prstGeom>
        </p:spPr>
      </p:pic>
      <p:pic>
        <p:nvPicPr>
          <p:cNvPr id="17" name="Picture 16">
            <a:extLst>
              <a:ext uri="{FF2B5EF4-FFF2-40B4-BE49-F238E27FC236}">
                <a16:creationId xmlns:a16="http://schemas.microsoft.com/office/drawing/2014/main" id="{536BA34D-F182-292F-21AC-CE1044A08497}"/>
              </a:ext>
            </a:extLst>
          </p:cNvPr>
          <p:cNvPicPr>
            <a:picLocks noChangeAspect="1"/>
          </p:cNvPicPr>
          <p:nvPr/>
        </p:nvPicPr>
        <p:blipFill>
          <a:blip r:embed="rId7"/>
          <a:stretch>
            <a:fillRect/>
          </a:stretch>
        </p:blipFill>
        <p:spPr>
          <a:xfrm>
            <a:off x="3256753" y="4284380"/>
            <a:ext cx="2839248" cy="2473407"/>
          </a:xfrm>
          <a:prstGeom prst="rect">
            <a:avLst/>
          </a:prstGeom>
        </p:spPr>
      </p:pic>
      <p:pic>
        <p:nvPicPr>
          <p:cNvPr id="19" name="Picture 18">
            <a:extLst>
              <a:ext uri="{FF2B5EF4-FFF2-40B4-BE49-F238E27FC236}">
                <a16:creationId xmlns:a16="http://schemas.microsoft.com/office/drawing/2014/main" id="{CD315D70-D2FC-BCDA-B125-25B8EC61009F}"/>
              </a:ext>
            </a:extLst>
          </p:cNvPr>
          <p:cNvPicPr>
            <a:picLocks noChangeAspect="1"/>
          </p:cNvPicPr>
          <p:nvPr/>
        </p:nvPicPr>
        <p:blipFill>
          <a:blip r:embed="rId8"/>
          <a:stretch>
            <a:fillRect/>
          </a:stretch>
        </p:blipFill>
        <p:spPr>
          <a:xfrm>
            <a:off x="6300033" y="4284380"/>
            <a:ext cx="2839248" cy="2482359"/>
          </a:xfrm>
          <a:prstGeom prst="rect">
            <a:avLst/>
          </a:prstGeom>
        </p:spPr>
      </p:pic>
      <p:pic>
        <p:nvPicPr>
          <p:cNvPr id="21" name="Picture 20">
            <a:extLst>
              <a:ext uri="{FF2B5EF4-FFF2-40B4-BE49-F238E27FC236}">
                <a16:creationId xmlns:a16="http://schemas.microsoft.com/office/drawing/2014/main" id="{E52625A5-4BBD-755C-EA72-1296E1E04AB2}"/>
              </a:ext>
            </a:extLst>
          </p:cNvPr>
          <p:cNvPicPr>
            <a:picLocks noChangeAspect="1"/>
          </p:cNvPicPr>
          <p:nvPr/>
        </p:nvPicPr>
        <p:blipFill>
          <a:blip r:embed="rId9"/>
          <a:stretch>
            <a:fillRect/>
          </a:stretch>
        </p:blipFill>
        <p:spPr>
          <a:xfrm>
            <a:off x="9351177" y="4258159"/>
            <a:ext cx="2847114" cy="2528110"/>
          </a:xfrm>
          <a:prstGeom prst="rect">
            <a:avLst/>
          </a:prstGeom>
        </p:spPr>
      </p:pic>
    </p:spTree>
    <p:extLst>
      <p:ext uri="{BB962C8B-B14F-4D97-AF65-F5344CB8AC3E}">
        <p14:creationId xmlns:p14="http://schemas.microsoft.com/office/powerpoint/2010/main" val="18453693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61" name="Picture 30">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3" name="Oval 32">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5" name="Picture 34">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7" name="Picture 36">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9" name="Rectangle 38">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1" name="Rectangle 40">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Content Placeholder 6">
            <a:extLst>
              <a:ext uri="{FF2B5EF4-FFF2-40B4-BE49-F238E27FC236}">
                <a16:creationId xmlns:a16="http://schemas.microsoft.com/office/drawing/2014/main" id="{E270108A-D34F-94C7-977A-A47A6E88BFB7}"/>
              </a:ext>
            </a:extLst>
          </p:cNvPr>
          <p:cNvSpPr>
            <a:spLocks noGrp="1"/>
          </p:cNvSpPr>
          <p:nvPr>
            <p:ph idx="1"/>
          </p:nvPr>
        </p:nvSpPr>
        <p:spPr/>
        <p:txBody>
          <a:bodyPr/>
          <a:lstStyle/>
          <a:p>
            <a:endParaRPr lang="en-IN"/>
          </a:p>
        </p:txBody>
      </p:sp>
      <p:pic>
        <p:nvPicPr>
          <p:cNvPr id="13" name="Picture 12">
            <a:extLst>
              <a:ext uri="{FF2B5EF4-FFF2-40B4-BE49-F238E27FC236}">
                <a16:creationId xmlns:a16="http://schemas.microsoft.com/office/drawing/2014/main" id="{9394A21B-F04F-D227-882D-2407C8F084EF}"/>
              </a:ext>
            </a:extLst>
          </p:cNvPr>
          <p:cNvPicPr>
            <a:picLocks noChangeAspect="1"/>
          </p:cNvPicPr>
          <p:nvPr/>
        </p:nvPicPr>
        <p:blipFill>
          <a:blip r:embed="rId6"/>
          <a:stretch>
            <a:fillRect/>
          </a:stretch>
        </p:blipFill>
        <p:spPr>
          <a:xfrm>
            <a:off x="509587" y="319087"/>
            <a:ext cx="11172825" cy="6219825"/>
          </a:xfrm>
          <a:prstGeom prst="rect">
            <a:avLst/>
          </a:prstGeom>
        </p:spPr>
      </p:pic>
    </p:spTree>
    <p:extLst>
      <p:ext uri="{BB962C8B-B14F-4D97-AF65-F5344CB8AC3E}">
        <p14:creationId xmlns:p14="http://schemas.microsoft.com/office/powerpoint/2010/main" val="34915865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E8CAE1EE-71E6-0918-7481-C0EED52D19DD}"/>
              </a:ext>
            </a:extLst>
          </p:cNvPr>
          <p:cNvPicPr>
            <a:picLocks noGrp="1" noChangeAspect="1"/>
          </p:cNvPicPr>
          <p:nvPr>
            <p:ph idx="1"/>
          </p:nvPr>
        </p:nvPicPr>
        <p:blipFill>
          <a:blip r:embed="rId6"/>
          <a:stretch>
            <a:fillRect/>
          </a:stretch>
        </p:blipFill>
        <p:spPr>
          <a:xfrm>
            <a:off x="643467" y="893573"/>
            <a:ext cx="10905066" cy="5070854"/>
          </a:xfrm>
          <a:prstGeom prst="rect">
            <a:avLst/>
          </a:prstGeom>
        </p:spPr>
      </p:pic>
      <p:sp>
        <p:nvSpPr>
          <p:cNvPr id="24" name="Rectangle 23">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1261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6BB004A-6871-439A-BDCB-4699F0357BD3}"/>
              </a:ext>
            </a:extLst>
          </p:cNvPr>
          <p:cNvSpPr>
            <a:spLocks noGrp="1"/>
          </p:cNvSpPr>
          <p:nvPr>
            <p:ph type="subTitle" idx="1"/>
          </p:nvPr>
        </p:nvSpPr>
        <p:spPr>
          <a:xfrm>
            <a:off x="1154954" y="1898072"/>
            <a:ext cx="9701731" cy="4401127"/>
          </a:xfrm>
        </p:spPr>
        <p:txBody>
          <a:bodyPr>
            <a:normAutofit/>
          </a:bodyPr>
          <a:lstStyle/>
          <a:p>
            <a:pPr algn="ctr">
              <a:buClr>
                <a:schemeClr val="bg1"/>
              </a:buClr>
            </a:pPr>
            <a:r>
              <a:rPr lang="en-US" sz="9600" b="1" dirty="0">
                <a:solidFill>
                  <a:schemeClr val="bg1">
                    <a:lumMod val="95000"/>
                    <a:lumOff val="5000"/>
                  </a:schemeClr>
                </a:solidFill>
                <a:latin typeface="Algerian" panose="04020705040A02060702" pitchFamily="82" charset="0"/>
                <a:cs typeface="Calibri" panose="020F0502020204030204" pitchFamily="34" charset="0"/>
              </a:rPr>
              <a:t>Any</a:t>
            </a:r>
          </a:p>
          <a:p>
            <a:pPr algn="ctr">
              <a:buClr>
                <a:schemeClr val="bg1"/>
              </a:buClr>
            </a:pPr>
            <a:r>
              <a:rPr lang="en-US" sz="9600" b="1" dirty="0">
                <a:solidFill>
                  <a:schemeClr val="bg1">
                    <a:lumMod val="95000"/>
                    <a:lumOff val="5000"/>
                  </a:schemeClr>
                </a:solidFill>
                <a:latin typeface="Algerian" panose="04020705040A02060702" pitchFamily="82" charset="0"/>
                <a:cs typeface="Calibri" panose="020F0502020204030204" pitchFamily="34" charset="0"/>
              </a:rPr>
              <a:t> Questions?</a:t>
            </a:r>
          </a:p>
          <a:p>
            <a:pPr>
              <a:buClr>
                <a:schemeClr val="bg1"/>
              </a:buClr>
            </a:pPr>
            <a:endParaRPr lang="en-IN" sz="9600" b="1" dirty="0">
              <a:solidFill>
                <a:schemeClr val="bg1">
                  <a:lumMod val="95000"/>
                  <a:lumOff val="5000"/>
                </a:schemeClr>
              </a:solidFill>
              <a:latin typeface="Algerian" panose="04020705040A02060702" pitchFamily="82" charset="0"/>
              <a:cs typeface="Calibri" panose="020F0502020204030204" pitchFamily="34" charset="0"/>
            </a:endParaRPr>
          </a:p>
        </p:txBody>
      </p:sp>
    </p:spTree>
    <p:extLst>
      <p:ext uri="{BB962C8B-B14F-4D97-AF65-F5344CB8AC3E}">
        <p14:creationId xmlns:p14="http://schemas.microsoft.com/office/powerpoint/2010/main" val="39399861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05F164-97D6-2F50-6A69-7AFA87EA2103}"/>
              </a:ext>
            </a:extLst>
          </p:cNvPr>
          <p:cNvSpPr>
            <a:spLocks noGrp="1"/>
          </p:cNvSpPr>
          <p:nvPr>
            <p:ph idx="1"/>
          </p:nvPr>
        </p:nvSpPr>
        <p:spPr/>
        <p:txBody>
          <a:bodyPr>
            <a:normAutofit/>
          </a:bodyPr>
          <a:lstStyle/>
          <a:p>
            <a:pPr marL="0" indent="0" algn="ctr">
              <a:buNone/>
            </a:pPr>
            <a:r>
              <a:rPr lang="en-US" sz="8000" dirty="0">
                <a:solidFill>
                  <a:schemeClr val="bg1">
                    <a:lumMod val="95000"/>
                    <a:lumOff val="5000"/>
                  </a:schemeClr>
                </a:solidFill>
                <a:latin typeface="Algerian" panose="04020705040A02060702" pitchFamily="82" charset="0"/>
              </a:rPr>
              <a:t>THANK </a:t>
            </a:r>
          </a:p>
          <a:p>
            <a:pPr marL="0" indent="0" algn="ctr">
              <a:buNone/>
            </a:pPr>
            <a:r>
              <a:rPr lang="en-US" sz="8000" dirty="0">
                <a:solidFill>
                  <a:schemeClr val="bg1">
                    <a:lumMod val="95000"/>
                    <a:lumOff val="5000"/>
                  </a:schemeClr>
                </a:solidFill>
                <a:latin typeface="Algerian" panose="04020705040A02060702" pitchFamily="82" charset="0"/>
              </a:rPr>
              <a:t>YOU</a:t>
            </a:r>
            <a:endParaRPr lang="en-IN" sz="8000" dirty="0">
              <a:solidFill>
                <a:schemeClr val="bg1">
                  <a:lumMod val="95000"/>
                  <a:lumOff val="5000"/>
                </a:schemeClr>
              </a:solidFill>
              <a:latin typeface="Algerian" panose="04020705040A02060702" pitchFamily="82" charset="0"/>
            </a:endParaRPr>
          </a:p>
        </p:txBody>
      </p:sp>
    </p:spTree>
    <p:extLst>
      <p:ext uri="{BB962C8B-B14F-4D97-AF65-F5344CB8AC3E}">
        <p14:creationId xmlns:p14="http://schemas.microsoft.com/office/powerpoint/2010/main" val="1459979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72774-D265-49B4-BC91-D67F74BB61AD}"/>
              </a:ext>
            </a:extLst>
          </p:cNvPr>
          <p:cNvSpPr>
            <a:spLocks noGrp="1"/>
          </p:cNvSpPr>
          <p:nvPr>
            <p:ph type="ctrTitle"/>
          </p:nvPr>
        </p:nvSpPr>
        <p:spPr>
          <a:xfrm>
            <a:off x="1524000" y="1122363"/>
            <a:ext cx="9144000" cy="872692"/>
          </a:xfrm>
        </p:spPr>
        <p:txBody>
          <a:bodyPr>
            <a:normAutofit fontScale="90000"/>
          </a:bodyPr>
          <a:lstStyle/>
          <a:p>
            <a:r>
              <a:rPr lang="en-US" sz="6700" b="1" dirty="0">
                <a:solidFill>
                  <a:schemeClr val="bg1">
                    <a:lumMod val="95000"/>
                    <a:lumOff val="5000"/>
                  </a:schemeClr>
                </a:solidFill>
              </a:rPr>
              <a:t>OUTLINE</a:t>
            </a:r>
            <a:endParaRPr lang="en-IN" b="1" dirty="0">
              <a:solidFill>
                <a:schemeClr val="bg1">
                  <a:lumMod val="95000"/>
                  <a:lumOff val="5000"/>
                </a:schemeClr>
              </a:solidFill>
            </a:endParaRPr>
          </a:p>
        </p:txBody>
      </p:sp>
      <p:sp>
        <p:nvSpPr>
          <p:cNvPr id="3" name="Subtitle 2">
            <a:extLst>
              <a:ext uri="{FF2B5EF4-FFF2-40B4-BE49-F238E27FC236}">
                <a16:creationId xmlns:a16="http://schemas.microsoft.com/office/drawing/2014/main" id="{8F77AD9B-3F74-416C-A992-A68A158BB267}"/>
              </a:ext>
            </a:extLst>
          </p:cNvPr>
          <p:cNvSpPr>
            <a:spLocks noGrp="1"/>
          </p:cNvSpPr>
          <p:nvPr>
            <p:ph type="subTitle" idx="1"/>
          </p:nvPr>
        </p:nvSpPr>
        <p:spPr>
          <a:xfrm>
            <a:off x="1500554" y="1992921"/>
            <a:ext cx="9144000" cy="3893127"/>
          </a:xfrm>
        </p:spPr>
        <p:txBody>
          <a:bodyPr>
            <a:normAutofit/>
          </a:bodyPr>
          <a:lstStyle/>
          <a:p>
            <a:pPr algn="just"/>
            <a:r>
              <a:rPr lang="en-US" sz="2800" b="1" dirty="0">
                <a:solidFill>
                  <a:schemeClr val="bg1">
                    <a:lumMod val="95000"/>
                    <a:lumOff val="5000"/>
                  </a:schemeClr>
                </a:solidFill>
              </a:rPr>
              <a:t>-&gt; </a:t>
            </a:r>
            <a:r>
              <a:rPr lang="en-US" sz="2800" b="1" dirty="0" err="1">
                <a:solidFill>
                  <a:schemeClr val="bg1">
                    <a:lumMod val="95000"/>
                    <a:lumOff val="5000"/>
                  </a:schemeClr>
                </a:solidFill>
              </a:rPr>
              <a:t>ABSTRACt</a:t>
            </a:r>
            <a:endParaRPr lang="en-US" sz="2800" b="1" dirty="0">
              <a:solidFill>
                <a:schemeClr val="bg1">
                  <a:lumMod val="95000"/>
                  <a:lumOff val="5000"/>
                </a:schemeClr>
              </a:solidFill>
            </a:endParaRPr>
          </a:p>
          <a:p>
            <a:pPr algn="just"/>
            <a:r>
              <a:rPr lang="en-US" sz="2800" b="1" dirty="0">
                <a:solidFill>
                  <a:schemeClr val="bg1">
                    <a:lumMod val="95000"/>
                    <a:lumOff val="5000"/>
                  </a:schemeClr>
                </a:solidFill>
              </a:rPr>
              <a:t>-&gt; PROBLEM STATEMENT</a:t>
            </a:r>
          </a:p>
          <a:p>
            <a:pPr algn="just"/>
            <a:r>
              <a:rPr lang="en-US" sz="2800" b="1" dirty="0">
                <a:solidFill>
                  <a:schemeClr val="bg1">
                    <a:lumMod val="95000"/>
                    <a:lumOff val="5000"/>
                  </a:schemeClr>
                </a:solidFill>
              </a:rPr>
              <a:t>-&gt; METHODOLOGY</a:t>
            </a:r>
          </a:p>
          <a:p>
            <a:pPr algn="just"/>
            <a:r>
              <a:rPr lang="en-US" sz="2800" b="1" dirty="0">
                <a:solidFill>
                  <a:schemeClr val="bg1">
                    <a:lumMod val="95000"/>
                    <a:lumOff val="5000"/>
                  </a:schemeClr>
                </a:solidFill>
              </a:rPr>
              <a:t>-&gt; Difficulties Without ANPR Model</a:t>
            </a:r>
          </a:p>
          <a:p>
            <a:pPr algn="just"/>
            <a:r>
              <a:rPr lang="en-US" sz="2800" b="1" dirty="0">
                <a:solidFill>
                  <a:schemeClr val="bg1">
                    <a:lumMod val="95000"/>
                    <a:lumOff val="5000"/>
                  </a:schemeClr>
                </a:solidFill>
              </a:rPr>
              <a:t>-&gt; Glimpse of </a:t>
            </a:r>
            <a:r>
              <a:rPr lang="en-US" sz="2800" b="1" dirty="0" err="1">
                <a:solidFill>
                  <a:schemeClr val="bg1">
                    <a:lumMod val="95000"/>
                    <a:lumOff val="5000"/>
                  </a:schemeClr>
                </a:solidFill>
              </a:rPr>
              <a:t>api</a:t>
            </a:r>
            <a:endParaRPr lang="en-US" sz="2800" b="1" dirty="0">
              <a:solidFill>
                <a:schemeClr val="bg1">
                  <a:lumMod val="95000"/>
                  <a:lumOff val="5000"/>
                </a:schemeClr>
              </a:solidFill>
            </a:endParaRPr>
          </a:p>
          <a:p>
            <a:pPr algn="just"/>
            <a:r>
              <a:rPr lang="en-US" sz="2800" b="1" dirty="0">
                <a:solidFill>
                  <a:schemeClr val="bg1">
                    <a:lumMod val="95000"/>
                    <a:lumOff val="5000"/>
                  </a:schemeClr>
                </a:solidFill>
              </a:rPr>
              <a:t>-&gt; REAL LIFE APPLICATIONS</a:t>
            </a:r>
            <a:endParaRPr lang="en-IN" sz="2800" b="1" dirty="0">
              <a:solidFill>
                <a:schemeClr val="bg1">
                  <a:lumMod val="95000"/>
                  <a:lumOff val="5000"/>
                </a:schemeClr>
              </a:solidFill>
            </a:endParaRPr>
          </a:p>
        </p:txBody>
      </p:sp>
    </p:spTree>
    <p:extLst>
      <p:ext uri="{BB962C8B-B14F-4D97-AF65-F5344CB8AC3E}">
        <p14:creationId xmlns:p14="http://schemas.microsoft.com/office/powerpoint/2010/main" val="40323403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72774-D265-49B4-BC91-D67F74BB61AD}"/>
              </a:ext>
            </a:extLst>
          </p:cNvPr>
          <p:cNvSpPr>
            <a:spLocks noGrp="1"/>
          </p:cNvSpPr>
          <p:nvPr>
            <p:ph type="ctrTitle"/>
          </p:nvPr>
        </p:nvSpPr>
        <p:spPr>
          <a:xfrm>
            <a:off x="1524000" y="1122363"/>
            <a:ext cx="9144000" cy="872692"/>
          </a:xfrm>
        </p:spPr>
        <p:txBody>
          <a:bodyPr>
            <a:noAutofit/>
          </a:bodyPr>
          <a:lstStyle/>
          <a:p>
            <a:r>
              <a:rPr lang="en-US" sz="5400" b="1" dirty="0">
                <a:solidFill>
                  <a:schemeClr val="bg1">
                    <a:lumMod val="95000"/>
                    <a:lumOff val="5000"/>
                  </a:schemeClr>
                </a:solidFill>
              </a:rPr>
              <a:t>ABSTRACT</a:t>
            </a:r>
            <a:endParaRPr lang="en-IN" sz="6000" b="1" dirty="0">
              <a:solidFill>
                <a:schemeClr val="bg1">
                  <a:lumMod val="95000"/>
                  <a:lumOff val="5000"/>
                </a:schemeClr>
              </a:solidFill>
            </a:endParaRPr>
          </a:p>
        </p:txBody>
      </p:sp>
      <p:sp>
        <p:nvSpPr>
          <p:cNvPr id="3" name="Subtitle 2">
            <a:extLst>
              <a:ext uri="{FF2B5EF4-FFF2-40B4-BE49-F238E27FC236}">
                <a16:creationId xmlns:a16="http://schemas.microsoft.com/office/drawing/2014/main" id="{8F77AD9B-3F74-416C-A992-A68A158BB267}"/>
              </a:ext>
            </a:extLst>
          </p:cNvPr>
          <p:cNvSpPr>
            <a:spLocks noGrp="1"/>
          </p:cNvSpPr>
          <p:nvPr>
            <p:ph type="subTitle" idx="1"/>
          </p:nvPr>
        </p:nvSpPr>
        <p:spPr>
          <a:xfrm>
            <a:off x="1500554" y="1995055"/>
            <a:ext cx="9144000" cy="3893127"/>
          </a:xfrm>
        </p:spPr>
        <p:txBody>
          <a:bodyPr>
            <a:normAutofit/>
          </a:bodyPr>
          <a:lstStyle/>
          <a:p>
            <a:pPr algn="just"/>
            <a:r>
              <a:rPr lang="en-IN" sz="2200" b="1" dirty="0">
                <a:solidFill>
                  <a:schemeClr val="bg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rPr>
              <a:t>Computer vision is a field of study focused on the problem of helping computers to see. </a:t>
            </a:r>
            <a:endParaRPr lang="en-IN" sz="2200" b="1" dirty="0">
              <a:solidFill>
                <a:schemeClr val="bg1">
                  <a:lumMod val="95000"/>
                  <a:lumOff val="5000"/>
                </a:schemeClr>
              </a:solidFill>
              <a:latin typeface="Calibri" panose="020F0502020204030204" pitchFamily="34" charset="0"/>
              <a:ea typeface="Calibri" panose="020F0502020204030204" pitchFamily="34" charset="0"/>
              <a:cs typeface="Times New Roman" panose="02020603050405020304" pitchFamily="18" charset="0"/>
            </a:endParaRPr>
          </a:p>
          <a:p>
            <a:pPr algn="just"/>
            <a:r>
              <a:rPr lang="en-IN" sz="2200" b="1" dirty="0">
                <a:solidFill>
                  <a:schemeClr val="bg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rPr>
              <a:t> the goal of computer vision problems is to use the observed image data to infer something about the world.</a:t>
            </a:r>
          </a:p>
          <a:p>
            <a:pPr algn="just"/>
            <a:endParaRPr lang="en-IN" sz="2200" b="1" dirty="0">
              <a:solidFill>
                <a:schemeClr val="bg1">
                  <a:lumMod val="95000"/>
                  <a:lumOff val="5000"/>
                </a:schemeClr>
              </a:solidFill>
              <a:latin typeface="Calibri" panose="020F0502020204030204" pitchFamily="34" charset="0"/>
              <a:ea typeface="Calibri" panose="020F0502020204030204" pitchFamily="34" charset="0"/>
              <a:cs typeface="Times New Roman" panose="02020603050405020304" pitchFamily="18" charset="0"/>
            </a:endParaRPr>
          </a:p>
          <a:p>
            <a:pPr algn="just"/>
            <a:r>
              <a:rPr lang="en-IN" sz="2200" b="1" dirty="0">
                <a:solidFill>
                  <a:schemeClr val="bg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rPr>
              <a:t>In huge systems of vehicle contro</a:t>
            </a:r>
            <a:r>
              <a:rPr lang="en-IN" sz="2200" b="1" dirty="0">
                <a:solidFill>
                  <a:schemeClr val="bg1">
                    <a:lumMod val="95000"/>
                    <a:lumOff val="5000"/>
                  </a:schemeClr>
                </a:solidFill>
                <a:latin typeface="Calibri" panose="020F0502020204030204" pitchFamily="34" charset="0"/>
                <a:ea typeface="Calibri" panose="020F0502020204030204" pitchFamily="34" charset="0"/>
                <a:cs typeface="Times New Roman" panose="02020603050405020304" pitchFamily="18" charset="0"/>
              </a:rPr>
              <a:t>l like traffic management on highways or traffic management in big events and at highway tolls gathering information of the vehicles which were involved, by their number plates  manually is very difficult so, AI can solve this problem using advanced computer vision algorithms. </a:t>
            </a:r>
            <a:endParaRPr lang="en-IN" sz="2200" b="1" dirty="0">
              <a:solidFill>
                <a:schemeClr val="bg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IN" sz="2200" b="1" dirty="0">
              <a:solidFill>
                <a:schemeClr val="bg1">
                  <a:lumMod val="95000"/>
                  <a:lumOff val="5000"/>
                </a:schemeClr>
              </a:solidFill>
              <a:latin typeface="Calibri" panose="020F0502020204030204" pitchFamily="34" charset="0"/>
              <a:cs typeface="Times New Roman" panose="02020603050405020304" pitchFamily="18" charset="0"/>
            </a:endParaRPr>
          </a:p>
          <a:p>
            <a:pPr algn="just"/>
            <a:endParaRPr lang="en-IN" b="1" dirty="0"/>
          </a:p>
        </p:txBody>
      </p:sp>
    </p:spTree>
    <p:extLst>
      <p:ext uri="{BB962C8B-B14F-4D97-AF65-F5344CB8AC3E}">
        <p14:creationId xmlns:p14="http://schemas.microsoft.com/office/powerpoint/2010/main" val="843114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17482-43C6-4007-A91B-1CB91C50C4A1}"/>
              </a:ext>
            </a:extLst>
          </p:cNvPr>
          <p:cNvSpPr>
            <a:spLocks noGrp="1"/>
          </p:cNvSpPr>
          <p:nvPr>
            <p:ph type="ctrTitle"/>
          </p:nvPr>
        </p:nvSpPr>
        <p:spPr>
          <a:xfrm>
            <a:off x="1524000" y="1122364"/>
            <a:ext cx="9144000" cy="886546"/>
          </a:xfrm>
        </p:spPr>
        <p:txBody>
          <a:bodyPr>
            <a:noAutofit/>
          </a:bodyPr>
          <a:lstStyle/>
          <a:p>
            <a:r>
              <a:rPr lang="en-US" sz="5400" b="1" dirty="0">
                <a:solidFill>
                  <a:schemeClr val="bg1">
                    <a:lumMod val="95000"/>
                    <a:lumOff val="5000"/>
                  </a:schemeClr>
                </a:solidFill>
                <a:latin typeface="Century Gothic (Body)"/>
              </a:rPr>
              <a:t>Problem</a:t>
            </a:r>
            <a:r>
              <a:rPr lang="en-US" sz="5400" b="1" dirty="0">
                <a:solidFill>
                  <a:schemeClr val="tx1"/>
                </a:solidFill>
                <a:latin typeface="Century Gothic (Body)"/>
              </a:rPr>
              <a:t> </a:t>
            </a:r>
            <a:r>
              <a:rPr lang="en-US" sz="5400" b="1" dirty="0">
                <a:solidFill>
                  <a:schemeClr val="bg1">
                    <a:lumMod val="95000"/>
                    <a:lumOff val="5000"/>
                  </a:schemeClr>
                </a:solidFill>
                <a:latin typeface="Century Gothic (Body)"/>
              </a:rPr>
              <a:t>Statement</a:t>
            </a:r>
            <a:endParaRPr lang="en-IN" sz="5400" b="1" dirty="0">
              <a:solidFill>
                <a:schemeClr val="bg1">
                  <a:lumMod val="95000"/>
                  <a:lumOff val="5000"/>
                </a:schemeClr>
              </a:solidFill>
              <a:latin typeface="Century Gothic (Body)"/>
            </a:endParaRPr>
          </a:p>
        </p:txBody>
      </p:sp>
      <p:sp>
        <p:nvSpPr>
          <p:cNvPr id="3" name="Subtitle 2">
            <a:extLst>
              <a:ext uri="{FF2B5EF4-FFF2-40B4-BE49-F238E27FC236}">
                <a16:creationId xmlns:a16="http://schemas.microsoft.com/office/drawing/2014/main" id="{296F0C84-27BD-4D47-974E-66BEC1BB7588}"/>
              </a:ext>
            </a:extLst>
          </p:cNvPr>
          <p:cNvSpPr>
            <a:spLocks noGrp="1"/>
          </p:cNvSpPr>
          <p:nvPr>
            <p:ph type="subTitle" idx="1"/>
          </p:nvPr>
        </p:nvSpPr>
        <p:spPr>
          <a:xfrm>
            <a:off x="1524000" y="2292626"/>
            <a:ext cx="9144000" cy="3573602"/>
          </a:xfrm>
        </p:spPr>
        <p:txBody>
          <a:bodyPr>
            <a:normAutofit/>
          </a:bodyPr>
          <a:lstStyle/>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As manually number plate data collection and maintenance is very challenging and can be very time consuming  task, it may not be possible to perform it on millions of vehicles. </a:t>
            </a:r>
          </a:p>
          <a:p>
            <a:pPr algn="just"/>
            <a:endParaRPr lang="en-US" sz="2400" b="1" dirty="0">
              <a:solidFill>
                <a:schemeClr val="bg1">
                  <a:lumMod val="95000"/>
                  <a:lumOff val="5000"/>
                </a:schemeClr>
              </a:solidFill>
              <a:latin typeface="Calibri" panose="020F0502020204030204" pitchFamily="34" charset="0"/>
              <a:cs typeface="Calibri" panose="020F0502020204030204" pitchFamily="34" charset="0"/>
            </a:endParaRP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So as a solution, we can automate it using deep learning and computer vision.</a:t>
            </a:r>
          </a:p>
          <a:p>
            <a:pPr algn="just"/>
            <a:endParaRPr lang="en-US" sz="2400" b="1" dirty="0">
              <a:solidFill>
                <a:schemeClr val="bg1">
                  <a:lumMod val="95000"/>
                  <a:lumOff val="5000"/>
                </a:schemeClr>
              </a:solidFill>
              <a:latin typeface="Calibri" panose="020F0502020204030204" pitchFamily="34" charset="0"/>
              <a:cs typeface="Calibri" panose="020F0502020204030204" pitchFamily="34" charset="0"/>
            </a:endParaRPr>
          </a:p>
          <a:p>
            <a:pPr algn="just"/>
            <a:endParaRPr lang="en-US" sz="2400" b="1" dirty="0">
              <a:solidFill>
                <a:schemeClr val="bg1">
                  <a:lumMod val="95000"/>
                  <a:lumOff val="5000"/>
                </a:schemeClr>
              </a:solidFill>
              <a:latin typeface="Calibri" panose="020F0502020204030204" pitchFamily="34" charset="0"/>
              <a:cs typeface="Calibri" panose="020F0502020204030204" pitchFamily="34" charset="0"/>
            </a:endParaRPr>
          </a:p>
          <a:p>
            <a:pPr algn="just"/>
            <a:endParaRPr lang="en-US" sz="2400" b="1" dirty="0">
              <a:solidFill>
                <a:schemeClr val="bg1">
                  <a:lumMod val="95000"/>
                  <a:lumOff val="5000"/>
                </a:schemeClr>
              </a:solidFill>
              <a:latin typeface="Calibri" panose="020F0502020204030204" pitchFamily="34" charset="0"/>
              <a:cs typeface="Calibri" panose="020F0502020204030204" pitchFamily="34" charset="0"/>
            </a:endParaRPr>
          </a:p>
          <a:p>
            <a:pPr algn="just"/>
            <a:endParaRPr lang="en-IN" sz="2400" b="1" dirty="0">
              <a:solidFill>
                <a:schemeClr val="bg1">
                  <a:lumMod val="95000"/>
                  <a:lumOff val="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35035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17482-43C6-4007-A91B-1CB91C50C4A1}"/>
              </a:ext>
            </a:extLst>
          </p:cNvPr>
          <p:cNvSpPr>
            <a:spLocks noGrp="1"/>
          </p:cNvSpPr>
          <p:nvPr>
            <p:ph type="ctrTitle"/>
          </p:nvPr>
        </p:nvSpPr>
        <p:spPr>
          <a:xfrm>
            <a:off x="1524000" y="1122364"/>
            <a:ext cx="9144000" cy="886546"/>
          </a:xfrm>
        </p:spPr>
        <p:txBody>
          <a:bodyPr>
            <a:noAutofit/>
          </a:bodyPr>
          <a:lstStyle/>
          <a:p>
            <a:r>
              <a:rPr lang="en-US" sz="5400" b="1" dirty="0">
                <a:solidFill>
                  <a:schemeClr val="bg1">
                    <a:lumMod val="95000"/>
                    <a:lumOff val="5000"/>
                  </a:schemeClr>
                </a:solidFill>
                <a:latin typeface="Century Gothic (Body)"/>
              </a:rPr>
              <a:t>Methodology</a:t>
            </a:r>
            <a:endParaRPr lang="en-IN" sz="5400" b="1" dirty="0">
              <a:solidFill>
                <a:schemeClr val="bg1">
                  <a:lumMod val="95000"/>
                  <a:lumOff val="5000"/>
                </a:schemeClr>
              </a:solidFill>
              <a:latin typeface="Century Gothic (Body)"/>
            </a:endParaRPr>
          </a:p>
        </p:txBody>
      </p:sp>
      <p:sp>
        <p:nvSpPr>
          <p:cNvPr id="3" name="Subtitle 2">
            <a:extLst>
              <a:ext uri="{FF2B5EF4-FFF2-40B4-BE49-F238E27FC236}">
                <a16:creationId xmlns:a16="http://schemas.microsoft.com/office/drawing/2014/main" id="{296F0C84-27BD-4D47-974E-66BEC1BB7588}"/>
              </a:ext>
            </a:extLst>
          </p:cNvPr>
          <p:cNvSpPr>
            <a:spLocks noGrp="1"/>
          </p:cNvSpPr>
          <p:nvPr>
            <p:ph type="subTitle" idx="1"/>
          </p:nvPr>
        </p:nvSpPr>
        <p:spPr>
          <a:xfrm>
            <a:off x="1524000" y="2307140"/>
            <a:ext cx="9144000" cy="4427488"/>
          </a:xfrm>
        </p:spPr>
        <p:txBody>
          <a:bodyPr>
            <a:normAutofit fontScale="92500" lnSpcReduction="20000"/>
          </a:bodyPr>
          <a:lstStyle/>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Data Gathering</a:t>
            </a: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Data cleaning and preprocessing</a:t>
            </a: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Defining extracting bounding box in images using Deep learning</a:t>
            </a: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MODEL </a:t>
            </a:r>
            <a:r>
              <a:rPr lang="en-US" sz="2400" b="1" dirty="0" err="1">
                <a:solidFill>
                  <a:schemeClr val="bg1">
                    <a:lumMod val="95000"/>
                    <a:lumOff val="5000"/>
                  </a:schemeClr>
                </a:solidFill>
                <a:latin typeface="Calibri" panose="020F0502020204030204" pitchFamily="34" charset="0"/>
                <a:cs typeface="Calibri" panose="020F0502020204030204" pitchFamily="34" charset="0"/>
              </a:rPr>
              <a:t>bUILDING</a:t>
            </a:r>
            <a:endParaRPr lang="en-US" sz="2400" b="1" dirty="0">
              <a:solidFill>
                <a:schemeClr val="bg1">
                  <a:lumMod val="95000"/>
                  <a:lumOff val="5000"/>
                </a:schemeClr>
              </a:solidFill>
              <a:latin typeface="Calibri" panose="020F0502020204030204" pitchFamily="34" charset="0"/>
              <a:cs typeface="Calibri" panose="020F0502020204030204" pitchFamily="34" charset="0"/>
            </a:endParaRP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Model training</a:t>
            </a: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Cross validation and hyperparameter tuning </a:t>
            </a: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a:t>
            </a:r>
            <a:r>
              <a:rPr lang="en-US" sz="2400" b="1" dirty="0" err="1">
                <a:solidFill>
                  <a:schemeClr val="bg1">
                    <a:lumMod val="95000"/>
                    <a:lumOff val="5000"/>
                  </a:schemeClr>
                </a:solidFill>
                <a:latin typeface="Calibri" panose="020F0502020204030204" pitchFamily="34" charset="0"/>
                <a:cs typeface="Calibri" panose="020F0502020204030204" pitchFamily="34" charset="0"/>
              </a:rPr>
              <a:t>uSING</a:t>
            </a:r>
            <a:r>
              <a:rPr lang="en-US" sz="2400" b="1" dirty="0">
                <a:solidFill>
                  <a:schemeClr val="bg1">
                    <a:lumMod val="95000"/>
                    <a:lumOff val="5000"/>
                  </a:schemeClr>
                </a:solidFill>
                <a:latin typeface="Calibri" panose="020F0502020204030204" pitchFamily="34" charset="0"/>
                <a:cs typeface="Calibri" panose="020F0502020204030204" pitchFamily="34" charset="0"/>
              </a:rPr>
              <a:t> </a:t>
            </a:r>
            <a:r>
              <a:rPr lang="en-US" sz="2400" b="1" dirty="0" err="1">
                <a:solidFill>
                  <a:schemeClr val="bg1">
                    <a:lumMod val="95000"/>
                    <a:lumOff val="5000"/>
                  </a:schemeClr>
                </a:solidFill>
                <a:latin typeface="Calibri" panose="020F0502020204030204" pitchFamily="34" charset="0"/>
                <a:cs typeface="Calibri" panose="020F0502020204030204" pitchFamily="34" charset="0"/>
              </a:rPr>
              <a:t>ocr</a:t>
            </a:r>
            <a:r>
              <a:rPr lang="en-US" sz="2400" b="1" dirty="0">
                <a:solidFill>
                  <a:schemeClr val="bg1">
                    <a:lumMod val="95000"/>
                    <a:lumOff val="5000"/>
                  </a:schemeClr>
                </a:solidFill>
                <a:latin typeface="Calibri" panose="020F0502020204030204" pitchFamily="34" charset="0"/>
                <a:cs typeface="Calibri" panose="020F0502020204030204" pitchFamily="34" charset="0"/>
              </a:rPr>
              <a:t> for </a:t>
            </a:r>
            <a:r>
              <a:rPr lang="en-US" sz="2400" b="1" dirty="0" err="1">
                <a:solidFill>
                  <a:schemeClr val="bg1">
                    <a:lumMod val="95000"/>
                    <a:lumOff val="5000"/>
                  </a:schemeClr>
                </a:solidFill>
                <a:latin typeface="Calibri" panose="020F0502020204030204" pitchFamily="34" charset="0"/>
                <a:cs typeface="Calibri" panose="020F0502020204030204" pitchFamily="34" charset="0"/>
              </a:rPr>
              <a:t>img</a:t>
            </a:r>
            <a:r>
              <a:rPr lang="en-US" sz="2400" b="1" dirty="0">
                <a:solidFill>
                  <a:schemeClr val="bg1">
                    <a:lumMod val="95000"/>
                    <a:lumOff val="5000"/>
                  </a:schemeClr>
                </a:solidFill>
                <a:latin typeface="Calibri" panose="020F0502020204030204" pitchFamily="34" charset="0"/>
                <a:cs typeface="Calibri" panose="020F0502020204030204" pitchFamily="34" charset="0"/>
              </a:rPr>
              <a:t> to text</a:t>
            </a: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Frontend with HTML – </a:t>
            </a:r>
            <a:r>
              <a:rPr lang="en-US" sz="2400" b="1" dirty="0" err="1">
                <a:solidFill>
                  <a:schemeClr val="bg1">
                    <a:lumMod val="95000"/>
                    <a:lumOff val="5000"/>
                  </a:schemeClr>
                </a:solidFill>
                <a:latin typeface="Calibri" panose="020F0502020204030204" pitchFamily="34" charset="0"/>
                <a:cs typeface="Calibri" panose="020F0502020204030204" pitchFamily="34" charset="0"/>
              </a:rPr>
              <a:t>css</a:t>
            </a:r>
            <a:endParaRPr lang="en-US" sz="2400" b="1" dirty="0">
              <a:solidFill>
                <a:schemeClr val="bg1">
                  <a:lumMod val="95000"/>
                  <a:lumOff val="5000"/>
                </a:schemeClr>
              </a:solidFill>
              <a:latin typeface="Calibri" panose="020F0502020204030204" pitchFamily="34" charset="0"/>
              <a:cs typeface="Calibri" panose="020F0502020204030204" pitchFamily="34" charset="0"/>
            </a:endParaRP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a:t>
            </a:r>
            <a:r>
              <a:rPr lang="en-US" sz="2400" b="1" dirty="0" err="1">
                <a:solidFill>
                  <a:schemeClr val="bg1">
                    <a:lumMod val="95000"/>
                    <a:lumOff val="5000"/>
                  </a:schemeClr>
                </a:solidFill>
                <a:latin typeface="Calibri" panose="020F0502020204030204" pitchFamily="34" charset="0"/>
                <a:cs typeface="Calibri" panose="020F0502020204030204" pitchFamily="34" charset="0"/>
              </a:rPr>
              <a:t>Api</a:t>
            </a:r>
            <a:r>
              <a:rPr lang="en-US" sz="2400" b="1" dirty="0">
                <a:solidFill>
                  <a:schemeClr val="bg1">
                    <a:lumMod val="95000"/>
                    <a:lumOff val="5000"/>
                  </a:schemeClr>
                </a:solidFill>
                <a:latin typeface="Calibri" panose="020F0502020204030204" pitchFamily="34" charset="0"/>
                <a:cs typeface="Calibri" panose="020F0502020204030204" pitchFamily="34" charset="0"/>
              </a:rPr>
              <a:t> integration with flask</a:t>
            </a:r>
          </a:p>
          <a:p>
            <a:pPr algn="just"/>
            <a:r>
              <a:rPr lang="en-US" sz="2400" b="1" dirty="0">
                <a:solidFill>
                  <a:schemeClr val="bg1">
                    <a:lumMod val="95000"/>
                    <a:lumOff val="5000"/>
                  </a:schemeClr>
                </a:solidFill>
                <a:latin typeface="Calibri" panose="020F0502020204030204" pitchFamily="34" charset="0"/>
                <a:cs typeface="Calibri" panose="020F0502020204030204" pitchFamily="34" charset="0"/>
              </a:rPr>
              <a:t>-&gt; deployment</a:t>
            </a:r>
          </a:p>
          <a:p>
            <a:pPr algn="just"/>
            <a:endParaRPr lang="en-US" sz="2800" b="1" dirty="0">
              <a:solidFill>
                <a:schemeClr val="bg1">
                  <a:lumMod val="95000"/>
                  <a:lumOff val="5000"/>
                </a:schemeClr>
              </a:solidFill>
              <a:latin typeface="Calibri" panose="020F0502020204030204" pitchFamily="34" charset="0"/>
              <a:cs typeface="Calibri" panose="020F0502020204030204" pitchFamily="34" charset="0"/>
            </a:endParaRPr>
          </a:p>
          <a:p>
            <a:pPr algn="just"/>
            <a:endParaRPr lang="en-US" sz="2800" b="1" dirty="0">
              <a:solidFill>
                <a:schemeClr val="bg1">
                  <a:lumMod val="95000"/>
                  <a:lumOff val="5000"/>
                </a:schemeClr>
              </a:solidFill>
              <a:latin typeface="Calibri" panose="020F0502020204030204" pitchFamily="34" charset="0"/>
              <a:cs typeface="Calibri" panose="020F0502020204030204" pitchFamily="34" charset="0"/>
            </a:endParaRPr>
          </a:p>
          <a:p>
            <a:pPr algn="just"/>
            <a:endParaRPr lang="en-US" sz="2800" b="1" dirty="0">
              <a:solidFill>
                <a:schemeClr val="bg1">
                  <a:lumMod val="95000"/>
                  <a:lumOff val="5000"/>
                </a:schemeClr>
              </a:solidFill>
              <a:latin typeface="Calibri" panose="020F0502020204030204" pitchFamily="34" charset="0"/>
              <a:cs typeface="Calibri" panose="020F0502020204030204" pitchFamily="34" charset="0"/>
            </a:endParaRPr>
          </a:p>
          <a:p>
            <a:pPr algn="just"/>
            <a:endParaRPr lang="en-US" sz="2800" b="1" dirty="0">
              <a:solidFill>
                <a:schemeClr val="bg1">
                  <a:lumMod val="95000"/>
                  <a:lumOff val="5000"/>
                </a:schemeClr>
              </a:solidFill>
              <a:latin typeface="Calibri" panose="020F0502020204030204" pitchFamily="34" charset="0"/>
              <a:cs typeface="Calibri" panose="020F0502020204030204" pitchFamily="34" charset="0"/>
            </a:endParaRPr>
          </a:p>
          <a:p>
            <a:pPr algn="just"/>
            <a:endParaRPr lang="en-US" sz="2800" b="1" dirty="0">
              <a:solidFill>
                <a:schemeClr val="bg1">
                  <a:lumMod val="95000"/>
                  <a:lumOff val="5000"/>
                </a:schemeClr>
              </a:solidFill>
              <a:latin typeface="Calibri" panose="020F0502020204030204" pitchFamily="34" charset="0"/>
              <a:cs typeface="Calibri" panose="020F0502020204030204" pitchFamily="34" charset="0"/>
            </a:endParaRPr>
          </a:p>
          <a:p>
            <a:pPr algn="just"/>
            <a:endParaRPr lang="en-US" sz="2800" b="1" dirty="0">
              <a:solidFill>
                <a:schemeClr val="bg1">
                  <a:lumMod val="95000"/>
                  <a:lumOff val="5000"/>
                </a:schemeClr>
              </a:solidFill>
              <a:latin typeface="Calibri" panose="020F0502020204030204" pitchFamily="34" charset="0"/>
              <a:cs typeface="Calibri" panose="020F0502020204030204" pitchFamily="34" charset="0"/>
            </a:endParaRPr>
          </a:p>
          <a:p>
            <a:pPr algn="just"/>
            <a:endParaRPr lang="en-IN" sz="2800" b="1" dirty="0">
              <a:solidFill>
                <a:schemeClr val="bg1">
                  <a:lumMod val="95000"/>
                  <a:lumOff val="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70653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2A38C-86E8-0F48-B655-E6C7E71EDA2F}"/>
              </a:ext>
            </a:extLst>
          </p:cNvPr>
          <p:cNvSpPr>
            <a:spLocks noGrp="1"/>
          </p:cNvSpPr>
          <p:nvPr>
            <p:ph type="title"/>
          </p:nvPr>
        </p:nvSpPr>
        <p:spPr/>
        <p:txBody>
          <a:bodyPr/>
          <a:lstStyle/>
          <a:p>
            <a:r>
              <a:rPr lang="en-US" b="1">
                <a:solidFill>
                  <a:schemeClr val="bg1"/>
                </a:solidFill>
                <a:latin typeface="Century Gothic (Body)"/>
              </a:rPr>
              <a:t>Data Preprocessing &amp; Augmentation</a:t>
            </a:r>
            <a:endParaRPr lang="en-IN" b="1" dirty="0">
              <a:solidFill>
                <a:schemeClr val="bg1"/>
              </a:solidFill>
              <a:latin typeface="Century Gothic (Body)"/>
            </a:endParaRPr>
          </a:p>
        </p:txBody>
      </p:sp>
      <p:sp>
        <p:nvSpPr>
          <p:cNvPr id="3" name="Content Placeholder 2">
            <a:extLst>
              <a:ext uri="{FF2B5EF4-FFF2-40B4-BE49-F238E27FC236}">
                <a16:creationId xmlns:a16="http://schemas.microsoft.com/office/drawing/2014/main" id="{E510EEF0-5A8B-B70E-3688-AD610EA2076C}"/>
              </a:ext>
            </a:extLst>
          </p:cNvPr>
          <p:cNvSpPr>
            <a:spLocks noGrp="1"/>
          </p:cNvSpPr>
          <p:nvPr>
            <p:ph idx="1"/>
          </p:nvPr>
        </p:nvSpPr>
        <p:spPr/>
        <p:txBody>
          <a:bodyPr>
            <a:normAutofit/>
          </a:bodyPr>
          <a:lstStyle/>
          <a:p>
            <a:pPr>
              <a:buClr>
                <a:schemeClr val="bg1"/>
              </a:buClr>
              <a:buFont typeface="Wingdings" panose="05000000000000000000" pitchFamily="2" charset="2"/>
              <a:buChar char="Ø"/>
            </a:pPr>
            <a:r>
              <a:rPr lang="en-US" sz="2400">
                <a:solidFill>
                  <a:schemeClr val="bg1"/>
                </a:solidFill>
                <a:latin typeface="Calibri" panose="020F0502020204030204" pitchFamily="34" charset="0"/>
                <a:cs typeface="Calibri" panose="020F0502020204030204" pitchFamily="34" charset="0"/>
              </a:rPr>
              <a:t>Resizing -&gt; (640 * 640 )</a:t>
            </a:r>
          </a:p>
          <a:p>
            <a:endParaRPr lang="en-US" sz="2400">
              <a:solidFill>
                <a:schemeClr val="bg1"/>
              </a:solidFill>
              <a:latin typeface="Calibri" panose="020F0502020204030204" pitchFamily="34" charset="0"/>
              <a:cs typeface="Calibri" panose="020F0502020204030204" pitchFamily="34" charset="0"/>
            </a:endParaRPr>
          </a:p>
          <a:p>
            <a:pPr>
              <a:buClr>
                <a:schemeClr val="bg1"/>
              </a:buClr>
              <a:buFont typeface="Wingdings" panose="05000000000000000000" pitchFamily="2" charset="2"/>
              <a:buChar char="Ø"/>
            </a:pPr>
            <a:r>
              <a:rPr lang="en-US" sz="2400">
                <a:solidFill>
                  <a:schemeClr val="bg1"/>
                </a:solidFill>
                <a:latin typeface="Calibri" panose="020F0502020204030204" pitchFamily="34" charset="0"/>
                <a:cs typeface="Calibri" panose="020F0502020204030204" pitchFamily="34" charset="0"/>
              </a:rPr>
              <a:t>Augmentation: </a:t>
            </a:r>
          </a:p>
          <a:p>
            <a:pPr>
              <a:buClr>
                <a:schemeClr val="bg1"/>
              </a:buClr>
              <a:buFont typeface="Wingdings" panose="05000000000000000000" pitchFamily="2" charset="2"/>
              <a:buChar char="Ø"/>
            </a:pPr>
            <a:endParaRPr lang="en-US" sz="2400">
              <a:solidFill>
                <a:schemeClr val="bg1"/>
              </a:solidFill>
              <a:latin typeface="Calibri" panose="020F0502020204030204" pitchFamily="34" charset="0"/>
              <a:cs typeface="Calibri" panose="020F0502020204030204" pitchFamily="34" charset="0"/>
            </a:endParaRPr>
          </a:p>
          <a:p>
            <a:pPr marL="0" indent="0">
              <a:buNone/>
            </a:pPr>
            <a:r>
              <a:rPr lang="en-US" sz="2400">
                <a:solidFill>
                  <a:schemeClr val="bg1"/>
                </a:solidFill>
                <a:latin typeface="Calibri" panose="020F0502020204030204" pitchFamily="34" charset="0"/>
                <a:cs typeface="Calibri" panose="020F0502020204030204" pitchFamily="34" charset="0"/>
              </a:rPr>
              <a:t>Rotation (-15 to +15) angle</a:t>
            </a:r>
          </a:p>
          <a:p>
            <a:pPr marL="0" indent="0">
              <a:buNone/>
            </a:pPr>
            <a:endParaRPr lang="en-US" sz="2400">
              <a:solidFill>
                <a:schemeClr val="bg1"/>
              </a:solidFill>
              <a:latin typeface="Calibri" panose="020F0502020204030204" pitchFamily="34" charset="0"/>
              <a:cs typeface="Calibri" panose="020F0502020204030204" pitchFamily="34" charset="0"/>
            </a:endParaRPr>
          </a:p>
          <a:p>
            <a:pPr marL="0" indent="0">
              <a:buNone/>
            </a:pPr>
            <a:r>
              <a:rPr lang="en-US" sz="2400">
                <a:solidFill>
                  <a:schemeClr val="bg1"/>
                </a:solidFill>
                <a:latin typeface="Calibri" panose="020F0502020204030204" pitchFamily="34" charset="0"/>
                <a:cs typeface="Calibri" panose="020F0502020204030204" pitchFamily="34" charset="0"/>
              </a:rPr>
              <a:t>Brightness ( -25% to +25%)</a:t>
            </a:r>
          </a:p>
          <a:p>
            <a:endParaRPr lang="en-IN" sz="24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72763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5D6B1-400A-1B23-0BD0-28038D3087DF}"/>
              </a:ext>
            </a:extLst>
          </p:cNvPr>
          <p:cNvSpPr>
            <a:spLocks noGrp="1"/>
          </p:cNvSpPr>
          <p:nvPr>
            <p:ph type="title"/>
          </p:nvPr>
        </p:nvSpPr>
        <p:spPr/>
        <p:txBody>
          <a:bodyPr/>
          <a:lstStyle/>
          <a:p>
            <a:pPr algn="ctr"/>
            <a:r>
              <a:rPr lang="en-US" b="1" dirty="0">
                <a:solidFill>
                  <a:schemeClr val="bg1"/>
                </a:solidFill>
              </a:rPr>
              <a:t>Model Building &amp; Training</a:t>
            </a:r>
            <a:endParaRPr lang="en-IN" b="1" dirty="0">
              <a:solidFill>
                <a:schemeClr val="bg1"/>
              </a:solidFill>
            </a:endParaRPr>
          </a:p>
        </p:txBody>
      </p:sp>
      <p:sp>
        <p:nvSpPr>
          <p:cNvPr id="3" name="Content Placeholder 2">
            <a:extLst>
              <a:ext uri="{FF2B5EF4-FFF2-40B4-BE49-F238E27FC236}">
                <a16:creationId xmlns:a16="http://schemas.microsoft.com/office/drawing/2014/main" id="{2AD442E0-CFAD-F0A7-5D3C-70323BC1D4D4}"/>
              </a:ext>
            </a:extLst>
          </p:cNvPr>
          <p:cNvSpPr>
            <a:spLocks noGrp="1"/>
          </p:cNvSpPr>
          <p:nvPr>
            <p:ph idx="1"/>
          </p:nvPr>
        </p:nvSpPr>
        <p:spPr/>
        <p:txBody>
          <a:bodyPr>
            <a:normAutofit/>
          </a:bodyPr>
          <a:lstStyle/>
          <a:p>
            <a:r>
              <a:rPr lang="en-US" sz="2200" b="1" dirty="0">
                <a:solidFill>
                  <a:schemeClr val="bg1"/>
                </a:solidFill>
              </a:rPr>
              <a:t>1. </a:t>
            </a:r>
            <a:r>
              <a:rPr lang="en-IN" sz="2200" b="1" dirty="0">
                <a:solidFill>
                  <a:schemeClr val="bg1"/>
                </a:solidFill>
                <a:effectLst/>
                <a:latin typeface="Calibri" panose="020F0502020204030204" pitchFamily="34" charset="0"/>
                <a:ea typeface="Calibri" panose="020F0502020204030204" pitchFamily="34" charset="0"/>
                <a:cs typeface="Shruti" panose="020B0502040204020203" pitchFamily="34" charset="0"/>
              </a:rPr>
              <a:t>Custom CNN model:</a:t>
            </a:r>
          </a:p>
          <a:p>
            <a:pPr marL="0" indent="0">
              <a:buNone/>
            </a:pPr>
            <a:r>
              <a:rPr lang="en-IN" sz="2200" b="1" dirty="0">
                <a:solidFill>
                  <a:schemeClr val="bg1"/>
                </a:solidFill>
                <a:latin typeface="Calibri" panose="020F0502020204030204" pitchFamily="34" charset="0"/>
                <a:ea typeface="Calibri" panose="020F0502020204030204" pitchFamily="34" charset="0"/>
                <a:cs typeface="Shruti" panose="020B0502040204020203" pitchFamily="34" charset="0"/>
              </a:rPr>
              <a:t>Custom CNN model with custom layers i.e. Convolution Layers, Dropout Layers, </a:t>
            </a:r>
            <a:r>
              <a:rPr lang="en-IN" sz="2200" b="1" dirty="0" err="1">
                <a:solidFill>
                  <a:schemeClr val="bg1"/>
                </a:solidFill>
                <a:latin typeface="Calibri" panose="020F0502020204030204" pitchFamily="34" charset="0"/>
                <a:ea typeface="Calibri" panose="020F0502020204030204" pitchFamily="34" charset="0"/>
                <a:cs typeface="Shruti" panose="020B0502040204020203" pitchFamily="34" charset="0"/>
              </a:rPr>
              <a:t>BatchNormalization</a:t>
            </a:r>
            <a:r>
              <a:rPr lang="en-IN" sz="2200" b="1" dirty="0">
                <a:solidFill>
                  <a:schemeClr val="bg1"/>
                </a:solidFill>
                <a:latin typeface="Calibri" panose="020F0502020204030204" pitchFamily="34" charset="0"/>
                <a:ea typeface="Calibri" panose="020F0502020204030204" pitchFamily="34" charset="0"/>
                <a:cs typeface="Shruti" panose="020B0502040204020203" pitchFamily="34" charset="0"/>
              </a:rPr>
              <a:t> Layers, </a:t>
            </a:r>
            <a:r>
              <a:rPr lang="en-IN" sz="2200" b="1" dirty="0" err="1">
                <a:solidFill>
                  <a:schemeClr val="bg1"/>
                </a:solidFill>
                <a:latin typeface="Calibri" panose="020F0502020204030204" pitchFamily="34" charset="0"/>
                <a:ea typeface="Calibri" panose="020F0502020204030204" pitchFamily="34" charset="0"/>
                <a:cs typeface="Shruti" panose="020B0502040204020203" pitchFamily="34" charset="0"/>
              </a:rPr>
              <a:t>Maxpooling</a:t>
            </a:r>
            <a:r>
              <a:rPr lang="en-IN" sz="2200" b="1" dirty="0">
                <a:solidFill>
                  <a:schemeClr val="bg1"/>
                </a:solidFill>
                <a:latin typeface="Calibri" panose="020F0502020204030204" pitchFamily="34" charset="0"/>
                <a:ea typeface="Calibri" panose="020F0502020204030204" pitchFamily="34" charset="0"/>
                <a:cs typeface="Shruti" panose="020B0502040204020203" pitchFamily="34" charset="0"/>
              </a:rPr>
              <a:t> Layers, Dense Layers</a:t>
            </a:r>
            <a:endParaRPr lang="en-IN" sz="2200" b="1" dirty="0">
              <a:solidFill>
                <a:schemeClr val="bg1"/>
              </a:solidFill>
              <a:effectLst/>
              <a:latin typeface="Calibri" panose="020F0502020204030204" pitchFamily="34" charset="0"/>
              <a:ea typeface="Calibri" panose="020F0502020204030204" pitchFamily="34" charset="0"/>
              <a:cs typeface="Shruti" panose="020B0502040204020203" pitchFamily="34" charset="0"/>
            </a:endParaRPr>
          </a:p>
          <a:p>
            <a:pPr marL="0" indent="0">
              <a:buNone/>
            </a:pPr>
            <a:endParaRPr lang="en-IN" sz="2200" dirty="0">
              <a:solidFill>
                <a:schemeClr val="bg1"/>
              </a:solidFill>
              <a:latin typeface="Calibri" panose="020F0502020204030204" pitchFamily="34" charset="0"/>
              <a:cs typeface="Shruti" panose="020B0502040204020203" pitchFamily="34" charset="0"/>
            </a:endParaRPr>
          </a:p>
          <a:p>
            <a:pPr marL="0" indent="0">
              <a:buNone/>
            </a:pPr>
            <a:endParaRPr lang="en-IN" sz="2200" dirty="0">
              <a:solidFill>
                <a:schemeClr val="bg1"/>
              </a:solidFill>
              <a:latin typeface="Calibri" panose="020F0502020204030204" pitchFamily="34" charset="0"/>
              <a:cs typeface="Shruti" panose="020B0502040204020203" pitchFamily="34" charset="0"/>
            </a:endParaRPr>
          </a:p>
          <a:p>
            <a:r>
              <a:rPr lang="en-IN" sz="2200" dirty="0">
                <a:solidFill>
                  <a:schemeClr val="bg1"/>
                </a:solidFill>
                <a:latin typeface="Calibri" panose="020F0502020204030204" pitchFamily="34" charset="0"/>
                <a:cs typeface="Shruti" panose="020B0502040204020203" pitchFamily="34" charset="0"/>
              </a:rPr>
              <a:t>2. YOLOV5</a:t>
            </a:r>
            <a:endParaRPr lang="en-IN" sz="2200" dirty="0">
              <a:solidFill>
                <a:schemeClr val="bg1"/>
              </a:solidFill>
            </a:endParaRPr>
          </a:p>
        </p:txBody>
      </p:sp>
    </p:spTree>
    <p:extLst>
      <p:ext uri="{BB962C8B-B14F-4D97-AF65-F5344CB8AC3E}">
        <p14:creationId xmlns:p14="http://schemas.microsoft.com/office/powerpoint/2010/main" val="1644558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01ADC9-2536-69B1-B7D7-C54B73CAE826}"/>
              </a:ext>
            </a:extLst>
          </p:cNvPr>
          <p:cNvSpPr>
            <a:spLocks noGrp="1"/>
          </p:cNvSpPr>
          <p:nvPr>
            <p:ph type="title"/>
          </p:nvPr>
        </p:nvSpPr>
        <p:spPr>
          <a:xfrm>
            <a:off x="648930" y="629266"/>
            <a:ext cx="6188190" cy="1622321"/>
          </a:xfrm>
        </p:spPr>
        <p:txBody>
          <a:bodyPr>
            <a:normAutofit/>
          </a:bodyPr>
          <a:lstStyle/>
          <a:p>
            <a:r>
              <a:rPr lang="en-US" b="1">
                <a:solidFill>
                  <a:srgbClr val="EBEBEB"/>
                </a:solidFill>
              </a:rPr>
              <a:t>Database</a:t>
            </a:r>
            <a:endParaRPr lang="en-IN" b="1">
              <a:solidFill>
                <a:srgbClr val="EBEBEB"/>
              </a:solidFill>
            </a:endParaRPr>
          </a:p>
        </p:txBody>
      </p:sp>
      <p:sp>
        <p:nvSpPr>
          <p:cNvPr id="3" name="Content Placeholder 2">
            <a:extLst>
              <a:ext uri="{FF2B5EF4-FFF2-40B4-BE49-F238E27FC236}">
                <a16:creationId xmlns:a16="http://schemas.microsoft.com/office/drawing/2014/main" id="{9F287564-FB3A-9065-84C5-846F9D4E7260}"/>
              </a:ext>
            </a:extLst>
          </p:cNvPr>
          <p:cNvSpPr>
            <a:spLocks noGrp="1"/>
          </p:cNvSpPr>
          <p:nvPr>
            <p:ph idx="1"/>
          </p:nvPr>
        </p:nvSpPr>
        <p:spPr>
          <a:xfrm>
            <a:off x="648930" y="2438400"/>
            <a:ext cx="6188189" cy="3785419"/>
          </a:xfrm>
        </p:spPr>
        <p:txBody>
          <a:bodyPr>
            <a:normAutofit/>
          </a:bodyPr>
          <a:lstStyle/>
          <a:p>
            <a:pPr>
              <a:buClr>
                <a:schemeClr val="bg1"/>
              </a:buClr>
            </a:pPr>
            <a:r>
              <a:rPr lang="en-US" b="1">
                <a:solidFill>
                  <a:srgbClr val="FFFFFF"/>
                </a:solidFill>
              </a:rPr>
              <a:t>SQLite</a:t>
            </a:r>
          </a:p>
          <a:p>
            <a:pPr>
              <a:buClr>
                <a:schemeClr val="bg1"/>
              </a:buClr>
            </a:pPr>
            <a:endParaRPr lang="en-US" b="1">
              <a:solidFill>
                <a:srgbClr val="FFFFFF"/>
              </a:solidFill>
            </a:endParaRPr>
          </a:p>
          <a:p>
            <a:pPr>
              <a:buClr>
                <a:schemeClr val="bg1"/>
              </a:buClr>
            </a:pPr>
            <a:r>
              <a:rPr lang="en-US" b="1">
                <a:solidFill>
                  <a:srgbClr val="FFFFFF"/>
                </a:solidFill>
              </a:rPr>
              <a:t>Time &amp; Date</a:t>
            </a:r>
          </a:p>
          <a:p>
            <a:pPr>
              <a:buClr>
                <a:schemeClr val="bg1"/>
              </a:buClr>
            </a:pPr>
            <a:endParaRPr lang="en-US" b="1">
              <a:solidFill>
                <a:srgbClr val="FFFFFF"/>
              </a:solidFill>
            </a:endParaRPr>
          </a:p>
          <a:p>
            <a:pPr>
              <a:buClr>
                <a:schemeClr val="bg1"/>
              </a:buClr>
            </a:pPr>
            <a:r>
              <a:rPr lang="en-US" b="1">
                <a:solidFill>
                  <a:srgbClr val="FFFFFF"/>
                </a:solidFill>
              </a:rPr>
              <a:t>Download Database</a:t>
            </a:r>
          </a:p>
          <a:p>
            <a:pPr>
              <a:buClr>
                <a:schemeClr val="bg1"/>
              </a:buClr>
            </a:pPr>
            <a:endParaRPr lang="en-US" b="1">
              <a:solidFill>
                <a:srgbClr val="FFFFFF"/>
              </a:solidFill>
            </a:endParaRPr>
          </a:p>
          <a:p>
            <a:pPr>
              <a:buClr>
                <a:schemeClr val="bg1"/>
              </a:buClr>
            </a:pPr>
            <a:r>
              <a:rPr lang="en-US" b="1">
                <a:solidFill>
                  <a:srgbClr val="FFFFFF"/>
                </a:solidFill>
              </a:rPr>
              <a:t>Reset Session</a:t>
            </a:r>
            <a:endParaRPr lang="en-IN" b="1">
              <a:solidFill>
                <a:srgbClr val="FFFFFF"/>
              </a:solidFill>
            </a:endParaRPr>
          </a:p>
        </p:txBody>
      </p:sp>
      <p:sp>
        <p:nvSpPr>
          <p:cNvPr id="11"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descr="Illuminated server room panel">
            <a:extLst>
              <a:ext uri="{FF2B5EF4-FFF2-40B4-BE49-F238E27FC236}">
                <a16:creationId xmlns:a16="http://schemas.microsoft.com/office/drawing/2014/main" id="{0604B079-BD1B-5018-F0CE-1BF719304E57}"/>
              </a:ext>
            </a:extLst>
          </p:cNvPr>
          <p:cNvPicPr>
            <a:picLocks noChangeAspect="1"/>
          </p:cNvPicPr>
          <p:nvPr/>
        </p:nvPicPr>
        <p:blipFill rotWithShape="1">
          <a:blip r:embed="rId3"/>
          <a:srcRect l="22480" r="29211" b="-2"/>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Tree>
    <p:extLst>
      <p:ext uri="{BB962C8B-B14F-4D97-AF65-F5344CB8AC3E}">
        <p14:creationId xmlns:p14="http://schemas.microsoft.com/office/powerpoint/2010/main" val="4887165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8DAA9B-CD51-2CDA-7976-904AF7C4A11E}"/>
              </a:ext>
            </a:extLst>
          </p:cNvPr>
          <p:cNvSpPr>
            <a:spLocks noGrp="1"/>
          </p:cNvSpPr>
          <p:nvPr>
            <p:ph type="title"/>
          </p:nvPr>
        </p:nvSpPr>
        <p:spPr>
          <a:xfrm>
            <a:off x="648930" y="629266"/>
            <a:ext cx="6188190" cy="1622321"/>
          </a:xfrm>
        </p:spPr>
        <p:txBody>
          <a:bodyPr>
            <a:normAutofit/>
          </a:bodyPr>
          <a:lstStyle/>
          <a:p>
            <a:r>
              <a:rPr lang="en-US" b="1">
                <a:solidFill>
                  <a:srgbClr val="EBEBEB"/>
                </a:solidFill>
              </a:rPr>
              <a:t>Without ANPR Model</a:t>
            </a:r>
            <a:endParaRPr lang="en-IN" b="1">
              <a:solidFill>
                <a:srgbClr val="EBEBEB"/>
              </a:solidFill>
            </a:endParaRPr>
          </a:p>
        </p:txBody>
      </p:sp>
      <p:sp>
        <p:nvSpPr>
          <p:cNvPr id="3" name="Content Placeholder 2">
            <a:extLst>
              <a:ext uri="{FF2B5EF4-FFF2-40B4-BE49-F238E27FC236}">
                <a16:creationId xmlns:a16="http://schemas.microsoft.com/office/drawing/2014/main" id="{5516530A-92A6-7259-0DC7-913FFD63E7C9}"/>
              </a:ext>
            </a:extLst>
          </p:cNvPr>
          <p:cNvSpPr>
            <a:spLocks noGrp="1"/>
          </p:cNvSpPr>
          <p:nvPr>
            <p:ph idx="1"/>
          </p:nvPr>
        </p:nvSpPr>
        <p:spPr>
          <a:xfrm>
            <a:off x="648930" y="2438400"/>
            <a:ext cx="6188189" cy="3785419"/>
          </a:xfrm>
        </p:spPr>
        <p:txBody>
          <a:bodyPr>
            <a:normAutofit/>
          </a:bodyPr>
          <a:lstStyle/>
          <a:p>
            <a:pPr marL="0" indent="0">
              <a:buNone/>
            </a:pPr>
            <a:r>
              <a:rPr lang="en-US" b="1">
                <a:solidFill>
                  <a:srgbClr val="FFFFFF"/>
                </a:solidFill>
              </a:rPr>
              <a:t>-&gt; More Human Power</a:t>
            </a:r>
          </a:p>
          <a:p>
            <a:endParaRPr lang="en-US" b="1">
              <a:solidFill>
                <a:srgbClr val="FFFFFF"/>
              </a:solidFill>
            </a:endParaRPr>
          </a:p>
          <a:p>
            <a:pPr marL="0" indent="0">
              <a:buNone/>
            </a:pPr>
            <a:r>
              <a:rPr lang="en-US" b="1">
                <a:solidFill>
                  <a:srgbClr val="FFFFFF"/>
                </a:solidFill>
              </a:rPr>
              <a:t>-&gt; Slow Process</a:t>
            </a:r>
          </a:p>
          <a:p>
            <a:endParaRPr lang="en-US" b="1">
              <a:solidFill>
                <a:srgbClr val="FFFFFF"/>
              </a:solidFill>
            </a:endParaRPr>
          </a:p>
          <a:p>
            <a:pPr marL="0" indent="0">
              <a:buNone/>
            </a:pPr>
            <a:r>
              <a:rPr lang="en-US" b="1">
                <a:solidFill>
                  <a:srgbClr val="FFFFFF"/>
                </a:solidFill>
              </a:rPr>
              <a:t>-&gt; Time Consuming</a:t>
            </a:r>
          </a:p>
          <a:p>
            <a:endParaRPr lang="en-US" b="1">
              <a:solidFill>
                <a:srgbClr val="FFFFFF"/>
              </a:solidFill>
            </a:endParaRPr>
          </a:p>
          <a:p>
            <a:pPr marL="0" indent="0">
              <a:buNone/>
            </a:pPr>
            <a:r>
              <a:rPr lang="en-US" b="1">
                <a:solidFill>
                  <a:srgbClr val="FFFFFF"/>
                </a:solidFill>
              </a:rPr>
              <a:t>-&gt; More Expenses on Human Resources</a:t>
            </a:r>
          </a:p>
          <a:p>
            <a:pPr marL="0" indent="0">
              <a:buNone/>
            </a:pPr>
            <a:endParaRPr lang="en-US">
              <a:solidFill>
                <a:srgbClr val="FFFFFF"/>
              </a:solidFill>
            </a:endParaRPr>
          </a:p>
          <a:p>
            <a:pPr marL="0" indent="0">
              <a:buNone/>
            </a:pPr>
            <a:endParaRPr lang="en-IN">
              <a:solidFill>
                <a:srgbClr val="FFFFFF"/>
              </a:solidFill>
            </a:endParaRPr>
          </a:p>
        </p:txBody>
      </p:sp>
      <p:sp>
        <p:nvSpPr>
          <p:cNvPr id="11"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descr="Graph on document with pen">
            <a:extLst>
              <a:ext uri="{FF2B5EF4-FFF2-40B4-BE49-F238E27FC236}">
                <a16:creationId xmlns:a16="http://schemas.microsoft.com/office/drawing/2014/main" id="{67E6D3BE-FB92-11F1-388B-EE28C2C43C21}"/>
              </a:ext>
            </a:extLst>
          </p:cNvPr>
          <p:cNvPicPr>
            <a:picLocks noChangeAspect="1"/>
          </p:cNvPicPr>
          <p:nvPr/>
        </p:nvPicPr>
        <p:blipFill rotWithShape="1">
          <a:blip r:embed="rId3"/>
          <a:srcRect l="32707" r="18984" b="-2"/>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Tree>
    <p:extLst>
      <p:ext uri="{BB962C8B-B14F-4D97-AF65-F5344CB8AC3E}">
        <p14:creationId xmlns:p14="http://schemas.microsoft.com/office/powerpoint/2010/main" val="30980190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4229</TotalTime>
  <Words>366</Words>
  <Application>Microsoft Office PowerPoint</Application>
  <PresentationFormat>Widescreen</PresentationFormat>
  <Paragraphs>86</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Algerian</vt:lpstr>
      <vt:lpstr>Arial</vt:lpstr>
      <vt:lpstr>Calibri</vt:lpstr>
      <vt:lpstr>Century Gothic</vt:lpstr>
      <vt:lpstr>Century Gothic (Body)</vt:lpstr>
      <vt:lpstr>Wingdings</vt:lpstr>
      <vt:lpstr>Wingdings 3</vt:lpstr>
      <vt:lpstr>Ion</vt:lpstr>
      <vt:lpstr>PowerPoint Presentation</vt:lpstr>
      <vt:lpstr>OUTLINE</vt:lpstr>
      <vt:lpstr>ABSTRACT</vt:lpstr>
      <vt:lpstr>Problem Statement</vt:lpstr>
      <vt:lpstr>Methodology</vt:lpstr>
      <vt:lpstr>Data Preprocessing &amp; Augmentation</vt:lpstr>
      <vt:lpstr>Model Building &amp; Training</vt:lpstr>
      <vt:lpstr>Database</vt:lpstr>
      <vt:lpstr>Without ANPR Model</vt:lpstr>
      <vt:lpstr>REAL-LIFE APPLICATIONS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Yatrik Shah</cp:lastModifiedBy>
  <cp:revision>39</cp:revision>
  <dcterms:created xsi:type="dcterms:W3CDTF">2022-04-21T03:24:33Z</dcterms:created>
  <dcterms:modified xsi:type="dcterms:W3CDTF">2023-01-18T05:00:20Z</dcterms:modified>
</cp:coreProperties>
</file>

<file path=docProps/thumbnail.jpeg>
</file>